
<file path=[Content_Types].xml><?xml version="1.0" encoding="utf-8"?>
<Types xmlns="http://schemas.openxmlformats.org/package/2006/content-types">
  <Default Extension="tmp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5" r:id="rId2"/>
    <p:sldId id="306" r:id="rId3"/>
    <p:sldId id="307" r:id="rId4"/>
    <p:sldId id="290" r:id="rId5"/>
    <p:sldId id="309" r:id="rId6"/>
    <p:sldId id="311" r:id="rId7"/>
    <p:sldId id="312" r:id="rId8"/>
    <p:sldId id="313" r:id="rId9"/>
    <p:sldId id="291" r:id="rId10"/>
    <p:sldId id="31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33CC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118FA1-E17B-4552-BCE5-07606D944BF9}" type="datetimeFigureOut">
              <a:rPr lang="en-US"/>
              <a:pPr>
                <a:defRPr/>
              </a:pPr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FB5D8-598E-4E49-82FA-FEA1BB434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4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018C16-00CF-417B-9543-426AA2F9F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5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F51D-E35D-47B0-A200-2A47042D93B3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32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E719BE-32BF-4AD1-9B44-D511D9F48649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6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F51D-E35D-47B0-A200-2A47042D93B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437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F51D-E35D-47B0-A200-2A47042D93B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05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48F51D-E35D-47B0-A200-2A47042D93B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304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133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49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9DFF64-8146-4690-BCC8-ACA6C918C55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6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E719BE-32BF-4AD1-9B44-D511D9F48649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18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3C87-6124-4E9A-905A-D79495038421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C352C-5491-4ADD-B0DA-1C8EDAE43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FDCF-F5FC-4D1C-B3D3-4A0CA3AFEB0C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D720C-28F2-4BDB-9A42-923CE76BD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0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F710F-2A33-416B-AC7A-E18A9B5EFC03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1A056-219A-4A02-ABE4-8BDAFEA5C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03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C57D-903E-4B17-8212-8C47C1784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D31E4-C644-42DD-97A3-BEF7027F7DEE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BC192-3F2B-4D46-ACCA-C2A9E4663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20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3F31D-2C17-466E-882A-299072A8F3BC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5F76-29DE-4BE8-AC87-2034FF80C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1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3D64-EFC5-4D43-A40D-6D86AA87474A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5554C-EFDD-4785-89CC-98CC52CB2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1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EF66-D630-4FA3-8C0D-00B825BD0001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6043-DBEA-4CF6-8282-F79235B1B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45D80-E61D-4CF0-BFA3-CE091B78413C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34279-C50C-426C-9D9A-3952B81D6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5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40CB7-6B24-4D9B-B8EF-D74BCA4B242B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0E2E9-5ED0-4F21-96D2-EB30F7B14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2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AAFF8-1446-48D0-8422-0A1308BA5A34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6E793-E183-44EA-8095-9BA380386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70AE-2E75-4EC1-8B27-A684B7CAF735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F7A9-B09A-406C-981A-761BF6E4C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3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7CD466-0DA7-4797-B279-E746ED781372}" type="datetime10">
              <a:rPr lang="en-US"/>
              <a:pPr>
                <a:defRPr/>
              </a:pPr>
              <a:t>13:53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68C628-B54E-48ED-AE2A-AA982F1D1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30B11-87F1-47DF-88EF-24E1719ABE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23453" y="2810520"/>
            <a:ext cx="26579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Program 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תוכנה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3453" y="4382869"/>
            <a:ext cx="265794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File 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קובץ</a:t>
            </a:r>
            <a:endParaRPr lang="en-US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en-US" b="1" dirty="0"/>
              <a:t>Guess_number.c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3453" y="3641189"/>
            <a:ext cx="26579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Source code 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קוד מקור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57600" y="2286001"/>
            <a:ext cx="4572000" cy="3970318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stdio.h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conio.h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#include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stdlib.h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min=1,max=100; 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min_diff,max_diff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user_input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try_num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=0;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"Enter number from 1 to 100 :\n</a:t>
            </a:r>
            <a:r>
              <a:rPr lang="en-US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…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23453" y="5257800"/>
            <a:ext cx="265794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File 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קובץ</a:t>
            </a:r>
            <a:endParaRPr lang="en-US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en-US" b="1" dirty="0" smtClean="0"/>
              <a:t>Guess_number.exe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657600" y="1764268"/>
            <a:ext cx="2582823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/>
              <a:t>File: Guess_number.c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9456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123B54-A39F-4CA0-9F78-0EC0011448F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876" y="1524000"/>
            <a:ext cx="200024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Thread - 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הליך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914400" y="3840540"/>
            <a:ext cx="7315200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מ</a:t>
            </a:r>
            <a:r>
              <a:rPr lang="he-IL" sz="1600" b="1" dirty="0" bmk="">
                <a:latin typeface="David" panose="020E0502060401010101" pitchFamily="34" charset="-79"/>
                <a:cs typeface="David" panose="020E0502060401010101" pitchFamily="34" charset="-79"/>
              </a:rPr>
              <a:t>צבי </a:t>
            </a:r>
            <a:r>
              <a:rPr lang="he-IL" sz="1600" b="1" dirty="0" smtClean="0" bmk="">
                <a:latin typeface="David" panose="020E0502060401010101" pitchFamily="34" charset="-79"/>
                <a:cs typeface="David" panose="020E0502060401010101" pitchFamily="34" charset="-79"/>
              </a:rPr>
              <a:t>ההליך</a:t>
            </a:r>
            <a:r>
              <a:rPr lang="he-IL" sz="1600" b="1" dirty="0" bmk="">
                <a:latin typeface="David" panose="020E0502060401010101" pitchFamily="34" charset="-79"/>
                <a:cs typeface="David" panose="020E0502060401010101" pitchFamily="34" charset="-79"/>
              </a:rPr>
              <a:t>:  </a:t>
            </a:r>
            <a:endParaRPr lang="en-US" sz="1600" b="1" dirty="0" bmk="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defRPr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New</a:t>
            </a:r>
            <a:r>
              <a:rPr lang="he-IL" sz="1600" b="1" dirty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ברגע שה-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process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נוצר.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defRPr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Running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– ה-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process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מריץ פקודות. בזמן נתון רק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process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אחד יכול להימצא במצב זה.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defRPr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Waiting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– ה-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process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ממתין ל-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event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(לרוב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I/O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). ממצב זה לא ניתן לעבור לריצה.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defRPr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Ready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– ה-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process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ממתין לקבל את ה-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CPU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מוכן לעבודה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sz="1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defRPr/>
            </a:pPr>
            <a:r>
              <a:rPr lang="en-US" sz="1600" b="1" dirty="0">
                <a:latin typeface="David" panose="020E0502060401010101" pitchFamily="34" charset="-79"/>
                <a:cs typeface="David" panose="020E0502060401010101" pitchFamily="34" charset="-79"/>
              </a:rPr>
              <a:t>Terminated</a:t>
            </a:r>
            <a:r>
              <a:rPr lang="en-US" sz="1600" dirty="0"/>
              <a:t> </a:t>
            </a:r>
            <a:r>
              <a:rPr lang="he-IL" sz="1600" dirty="0"/>
              <a:t>–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ה-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process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הסתיים.</a:t>
            </a: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3544" y="2057400"/>
            <a:ext cx="7315200" cy="14619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בכל תהליך יש מספר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thread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-ים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והם חולקים יחד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Font typeface="+mj-lt"/>
              <a:buAutoNum type="arabicPeriod"/>
              <a:defRPr/>
            </a:pP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Code section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Font typeface="+mj-lt"/>
              <a:buAutoNum type="arabicPeriod"/>
              <a:defRPr/>
            </a:pP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Data section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- </a:t>
            </a:r>
            <a:r>
              <a:rPr lang="he-IL" sz="1700" dirty="0">
                <a:latin typeface="David" panose="020E0502060401010101" pitchFamily="34" charset="-79"/>
                <a:cs typeface="David" panose="020E0502060401010101" pitchFamily="34" charset="-79"/>
              </a:rPr>
              <a:t>נתונים שלא במחסנית כגון משתנים גלובליים, סטטיים, קבצים </a:t>
            </a:r>
            <a:r>
              <a:rPr lang="he-IL" sz="17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שנפתחו.</a:t>
            </a:r>
            <a:endParaRPr lang="en-US" sz="17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>
              <a:buFont typeface="+mj-lt"/>
              <a:buAutoNum type="arabicPeriod"/>
              <a:defRPr/>
            </a:pP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Operating system resources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30B11-87F1-47DF-88EF-24E1719ABE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43200" y="1591270"/>
            <a:ext cx="3670428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File 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קובץ</a:t>
            </a:r>
            <a:endParaRPr lang="en-US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en-US" b="1" dirty="0" smtClean="0"/>
              <a:t>Guess_number.exe</a:t>
            </a:r>
          </a:p>
          <a:p>
            <a:pPr algn="ctr"/>
            <a:r>
              <a:rPr lang="en-US" b="1" dirty="0" smtClean="0"/>
              <a:t>Machine code –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שפת מכונה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205" y="2743200"/>
            <a:ext cx="5361590" cy="3543040"/>
          </a:xfrm>
          <a:prstGeom prst="rect">
            <a:avLst/>
          </a:prstGeom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30B11-87F1-47DF-88EF-24E1719ABE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675" y="2057400"/>
            <a:ext cx="5200650" cy="43719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72348" y="1524000"/>
            <a:ext cx="20002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Process 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תהליך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3668712"/>
            <a:ext cx="3352800" cy="369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b="1" dirty="0" smtClean="0">
                <a:latin typeface="+mn-lt"/>
                <a:ea typeface="Times New Roman" panose="02020603050405020304" pitchFamily="18" charset="0"/>
                <a:cs typeface="David" panose="020E0502060401010101" pitchFamily="34" charset="-79"/>
              </a:rPr>
              <a:t>Process</a:t>
            </a:r>
            <a:r>
              <a:rPr lang="he-IL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– </a:t>
            </a:r>
            <a:r>
              <a:rPr lang="he-IL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תכנית </a:t>
            </a:r>
            <a:r>
              <a:rPr lang="he-IL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בזמן ריצה.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30B11-87F1-47DF-88EF-24E1719ABE7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1401" y="1524000"/>
            <a:ext cx="200024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Process -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תהליך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287" y="2971800"/>
            <a:ext cx="6067425" cy="30289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14400" y="2198132"/>
            <a:ext cx="731519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מתחילת קובץ יש מידע למערכת הפעלה איך להריץ את הקובץ.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38699" y="4572000"/>
            <a:ext cx="148589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לפני הרצה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399" y="2738259"/>
            <a:ext cx="7318875" cy="3662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כל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תהליך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מיוצג במערכת ההפעלה ע"י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PCB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המכיל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מידע המשויך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לתהליך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מסוים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PCB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כולל: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1.מצב התהליך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2.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Program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Counter </a:t>
            </a:r>
            <a:r>
              <a:rPr lang="he-IL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כתובת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הפעולה הבאה שצריכה להתבצע ע"י התהליך.</a:t>
            </a:r>
          </a:p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3.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CPU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registers </a:t>
            </a:r>
            <a:r>
              <a:rPr lang="he-IL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כאשר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מתרחש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interrupt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יש צורך לשמור את מצב הרגיסטרים במערכת, במטרה לאפשר לתהליך לחזור למצבו הקודם, לפני התרחשות ה-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Interrupt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.4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CPU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scheduling 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information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עדיפות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התהליך, מצביע לתור התזמונים ופרמטרים נוספים של תזמון.</a:t>
            </a:r>
          </a:p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5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מידע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על </a:t>
            </a:r>
            <a:r>
              <a:rPr lang="he-IL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ניהול זיכרון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– כולל בין היתר ערך ה-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base register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ו-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limit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register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, טבלת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הדפים ועוד.</a:t>
            </a:r>
          </a:p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6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r>
              <a:rPr lang="en-US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Accounting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information </a:t>
            </a:r>
            <a:r>
              <a:rPr lang="he-IL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בכמה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CPU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הוא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משתמש, גבולות זמנים, מספרי תהליכים ועוד.</a:t>
            </a:r>
          </a:p>
          <a:p>
            <a:pPr marL="0" marR="0" algn="r" rtl="1">
              <a:spcBef>
                <a:spcPts val="0"/>
              </a:spcBef>
              <a:spcAft>
                <a:spcPts val="600"/>
              </a:spcAft>
            </a:pP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7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r>
              <a:rPr lang="he-IL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מצב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I/O – </a:t>
            </a:r>
            <a:r>
              <a:rPr lang="he-IL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 רשימת </a:t>
            </a:r>
            <a:r>
              <a:rPr lang="he-IL" sz="1600" dirty="0">
                <a:latin typeface="Times New Roman" panose="02020603050405020304" pitchFamily="18" charset="0"/>
                <a:ea typeface="Times New Roman" panose="02020603050405020304" pitchFamily="18" charset="0"/>
                <a:cs typeface="David" panose="020E0502060401010101" pitchFamily="34" charset="-79"/>
              </a:rPr>
              <a:t>התקנים בהם משתמש התהליך, רשימת קבצים פתוחים.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5900" y="1524000"/>
            <a:ext cx="335220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marL="0" marR="0" algn="just" rtl="1">
              <a:spcBef>
                <a:spcPts val="1200"/>
              </a:spcBef>
              <a:spcAft>
                <a:spcPts val="300"/>
              </a:spcAft>
            </a:pPr>
            <a:r>
              <a:rPr lang="en-US" b="1" dirty="0">
                <a:latin typeface="+mn-lt"/>
                <a:cs typeface="David" panose="020E0502060401010101" pitchFamily="34" charset="-79"/>
              </a:rPr>
              <a:t>Process Control Block - PCB</a:t>
            </a:r>
            <a:endParaRPr lang="en-US" b="1" dirty="0">
              <a:effectLst/>
              <a:latin typeface="+mn-lt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38575" y="2149417"/>
            <a:ext cx="1485899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בזמן הרצה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0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391" y="1914768"/>
            <a:ext cx="6135218" cy="44098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5200" y="4724400"/>
            <a:ext cx="13716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657600" y="1482725"/>
            <a:ext cx="18288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Task Manager</a:t>
            </a:r>
            <a:endParaRPr lang="en-US" b="1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1482725"/>
            <a:ext cx="381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Task Manager – Google Chrome</a:t>
            </a:r>
            <a:endParaRPr lang="en-US" b="1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37" y="2133600"/>
            <a:ext cx="5191125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59343" y="3244334"/>
            <a:ext cx="1370888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Shift + Esc</a:t>
            </a:r>
          </a:p>
        </p:txBody>
      </p:sp>
    </p:spTree>
    <p:extLst>
      <p:ext uri="{BB962C8B-B14F-4D97-AF65-F5344CB8AC3E}">
        <p14:creationId xmlns:p14="http://schemas.microsoft.com/office/powerpoint/2010/main" val="31911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D8373B-5AB2-4AC5-BE24-42F1BFE62FB0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922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922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1482725"/>
            <a:ext cx="381000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Task Manager – Google Chrome</a:t>
            </a:r>
            <a:endParaRPr lang="en-US" b="1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572" y="2476832"/>
            <a:ext cx="7212856" cy="331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123B54-A39F-4CA0-9F78-0EC0011448F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7172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3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3200400"/>
            <a:ext cx="7315200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כל תכנית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מתחילה עם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הליך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אחד.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ההליך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אב יכול ליצור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ההליך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בן וכך נוצר בעצם עץ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ההליכים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לעץ אין שורש אחד. יש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ההליך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Unit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ממנו נוצרים כל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ההליכים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יש תהליכים שנוצרים כשהמחשב עולה, לפני שתהליכים נוצרים ע"י מעה"פ, למשל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Demons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. 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בנים חולקים את המשאבים של האב. הבנים והאב רצים במקביל,  אך האב צריך לחקות שהבן יסיים ע"מ לקבל את הערך החזר. 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4306" y="5247382"/>
            <a:ext cx="7296150" cy="10772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מתי מסתיים ההליך? </a:t>
            </a:r>
            <a:endParaRPr lang="he-IL" sz="1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  <a:defRPr/>
            </a:pP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נגמר הקוד.</a:t>
            </a:r>
          </a:p>
          <a:p>
            <a:pPr marL="285750" indent="-285750" algn="r" rtl="1">
              <a:buFont typeface="Arial" panose="020B0604020202020204" pitchFamily="34" charset="0"/>
              <a:buChar char="•"/>
              <a:defRPr/>
            </a:pP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בקשה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ליציאה של </a:t>
            </a: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ההליך.</a:t>
            </a:r>
          </a:p>
          <a:p>
            <a:pPr marL="285750" indent="-285750" algn="r" rtl="1">
              <a:buFont typeface="Arial" panose="020B0604020202020204" pitchFamily="34" charset="0"/>
              <a:buChar char="•"/>
              <a:defRPr/>
            </a:pPr>
            <a:r>
              <a:rPr lang="he-IL" sz="16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בקשה 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להפסקת ההליך ממקום אחר.</a:t>
            </a:r>
            <a:endParaRPr lang="en-US" sz="1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76" y="1524000"/>
            <a:ext cx="200024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Process -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תהליך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en-US" b="1" dirty="0" smtClean="0"/>
              <a:t>Thread - 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הליך</a:t>
            </a:r>
          </a:p>
        </p:txBody>
      </p:sp>
      <p:sp>
        <p:nvSpPr>
          <p:cNvPr id="2" name="Rectangle 1"/>
          <p:cNvSpPr/>
          <p:nvPr/>
        </p:nvSpPr>
        <p:spPr>
          <a:xfrm>
            <a:off x="924306" y="2438400"/>
            <a:ext cx="729538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Thread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=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lightweight process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– היחידה הקטנה ביותר שיכולה לרוץ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ולהשתמש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ב-</a:t>
            </a:r>
            <a:r>
              <a:rPr lang="en-US" dirty="0" smtClean="0">
                <a:latin typeface="David" panose="020E0502060401010101" pitchFamily="34" charset="-79"/>
                <a:cs typeface="David" panose="020E0502060401010101" pitchFamily="34" charset="-79"/>
              </a:rPr>
              <a:t>CPU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2971800" y="152401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</a:rPr>
              <a:t>Process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3433</TotalTime>
  <Words>515</Words>
  <Application>Microsoft Office PowerPoint</Application>
  <PresentationFormat>On-screen Show (4:3)</PresentationFormat>
  <Paragraphs>113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Consolas</vt:lpstr>
      <vt:lpstr>David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User-20</cp:lastModifiedBy>
  <cp:revision>344</cp:revision>
  <dcterms:created xsi:type="dcterms:W3CDTF">2008-08-03T16:05:36Z</dcterms:created>
  <dcterms:modified xsi:type="dcterms:W3CDTF">2018-05-22T11:00:14Z</dcterms:modified>
</cp:coreProperties>
</file>