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06" r:id="rId3"/>
    <p:sldId id="307" r:id="rId4"/>
    <p:sldId id="308" r:id="rId5"/>
    <p:sldId id="311" r:id="rId6"/>
    <p:sldId id="291" r:id="rId7"/>
    <p:sldId id="310" r:id="rId8"/>
    <p:sldId id="293" r:id="rId9"/>
    <p:sldId id="298" r:id="rId10"/>
    <p:sldId id="294" r:id="rId11"/>
    <p:sldId id="269" r:id="rId12"/>
    <p:sldId id="295" r:id="rId13"/>
    <p:sldId id="313" r:id="rId14"/>
    <p:sldId id="314" r:id="rId15"/>
    <p:sldId id="312" r:id="rId16"/>
    <p:sldId id="297" r:id="rId17"/>
    <p:sldId id="315" r:id="rId18"/>
    <p:sldId id="299" r:id="rId19"/>
    <p:sldId id="316" r:id="rId20"/>
    <p:sldId id="280" r:id="rId21"/>
    <p:sldId id="283" r:id="rId22"/>
    <p:sldId id="282" r:id="rId23"/>
    <p:sldId id="273" r:id="rId24"/>
    <p:sldId id="300" r:id="rId25"/>
    <p:sldId id="301" r:id="rId26"/>
    <p:sldId id="302" r:id="rId27"/>
    <p:sldId id="317" r:id="rId28"/>
    <p:sldId id="303" r:id="rId29"/>
    <p:sldId id="309" r:id="rId30"/>
    <p:sldId id="30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DDDDD"/>
    <a:srgbClr val="FFFF99"/>
    <a:srgbClr val="C0C0C0"/>
    <a:srgbClr val="669999"/>
    <a:srgbClr val="6666CC"/>
    <a:srgbClr val="00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75" autoAdjust="0"/>
  </p:normalViewPr>
  <p:slideViewPr>
    <p:cSldViewPr showGuides="1">
      <p:cViewPr varScale="1">
        <p:scale>
          <a:sx n="110" d="100"/>
          <a:sy n="110" d="100"/>
        </p:scale>
        <p:origin x="1579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E99A62-39F3-4F58-BE82-C733FD011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04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54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35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33E396-95BE-46D1-8F0F-4761C173C08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79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4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37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77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03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50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49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9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31F034-4310-4769-BEEC-F53BFB85D331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09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4E5643-C9D7-45EE-8363-E3DBF91D5E8F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15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B2F9E2-F1B7-4A40-A9C9-346F389568BA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97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D44370-860F-4686-9617-1658B88B48DA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94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11B48-9942-4D7E-A6A8-CAF1B8350E87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97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96F97-474F-4CF6-96EA-EFDDE6993C11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96F97-474F-4CF6-96EA-EFDDE6993C11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96F97-474F-4CF6-96EA-EFDDE6993C11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98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96F97-474F-4CF6-96EA-EFDDE6993C11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87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96F97-474F-4CF6-96EA-EFDDE6993C11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83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96F97-474F-4CF6-96EA-EFDDE6993C11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5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31F034-4310-4769-BEEC-F53BFB85D33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14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96F97-474F-4CF6-96EA-EFDDE6993C11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1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31F034-4310-4769-BEEC-F53BFB85D33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7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31F034-4310-4769-BEEC-F53BFB85D33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7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1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9AA95-0C80-41AE-B46B-18AFDF35E9DA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1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8F7A8F-274B-47B9-AE15-6AA8C7142774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7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D50F7-DE8F-41CD-A185-5C3EFC82F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59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96410-A252-4EA7-90B3-8C971FBC1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67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6FE3C-A38A-4B6B-922E-77863DAEB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78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B4374-B1EA-49BB-8BEA-35238332D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51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B8D6A-0DDA-49F0-BD24-F04E1EB7D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61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B7DEA-9730-49D5-A9D3-01B30AE6D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39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24C5A-7EF8-4DCB-9E37-5DC0DC210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48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63954-01A5-46AB-B633-80EB23A02A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07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AEA27-2382-4EDC-AFE0-FB52E7359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41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79E9B-660C-4EC3-96C3-892955A7D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07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9D9A4-F714-4D45-ADD4-33AB2CFD6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00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0C0C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750" y="64436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C4F398-9D93-4F3B-B9EE-3F8A76BB8C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Qs3wObeWw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hyperlink" Target="https://media.readthedocs.org/pdf/pillow/latest/pillow.pdf" TargetMode="External"/><Relationship Id="rId4" Type="http://schemas.openxmlformats.org/officeDocument/2006/relationships/hyperlink" Target="http://pillow.readthedocs.io/en/latest/handbook/tutorial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wnload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sp>
        <p:nvSpPr>
          <p:cNvPr id="2059" name="TextBox 25"/>
          <p:cNvSpPr txBox="1">
            <a:spLocks noChangeArrowheads="1"/>
          </p:cNvSpPr>
          <p:nvPr/>
        </p:nvSpPr>
        <p:spPr bwMode="auto">
          <a:xfrm>
            <a:off x="3121754" y="1524000"/>
            <a:ext cx="289560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b="1"/>
              <a:t>Python Imaging Library </a:t>
            </a:r>
            <a:endParaRPr lang="en-US" altLang="en-US">
              <a:cs typeface="Miriam" panose="020B0502050101010101" pitchFamily="34" charset="-79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914400" y="2168189"/>
            <a:ext cx="7315200" cy="646331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PIL </a:t>
            </a:r>
            <a:r>
              <a:rPr lang="en-US" dirty="0"/>
              <a:t> support for opening, manipulating, and saving many different image file formats.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1" y="3048000"/>
            <a:ext cx="731519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Pillow is the “friendly” PIL </a:t>
            </a:r>
            <a:r>
              <a:rPr lang="en-US" dirty="0" smtClean="0">
                <a:solidFill>
                  <a:srgbClr val="000000"/>
                </a:solidFill>
              </a:rPr>
              <a:t>fork.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3733800"/>
            <a:ext cx="731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Python Tutorial: Image Manipulation with </a:t>
            </a:r>
            <a:r>
              <a:rPr lang="en-US" dirty="0" smtClean="0">
                <a:solidFill>
                  <a:srgbClr val="000000"/>
                </a:solidFill>
                <a:latin typeface="Roboto"/>
              </a:rPr>
              <a:t>Pillow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/>
            </a:r>
            <a:br>
              <a:rPr lang="en-US" dirty="0">
                <a:solidFill>
                  <a:srgbClr val="000000"/>
                </a:solidFill>
                <a:latin typeface="Roboto"/>
              </a:rPr>
            </a:br>
            <a:r>
              <a:rPr lang="en-US" dirty="0">
                <a:solidFill>
                  <a:srgbClr val="000000"/>
                </a:solidFill>
                <a:latin typeface="Roboto"/>
                <a:hlinkClick r:id="rId3"/>
              </a:rPr>
              <a:t>https://</a:t>
            </a:r>
            <a:r>
              <a:rPr lang="en-US" dirty="0" smtClean="0">
                <a:solidFill>
                  <a:srgbClr val="000000"/>
                </a:solidFill>
                <a:latin typeface="Roboto"/>
                <a:hlinkClick r:id="rId3"/>
              </a:rPr>
              <a:t>www.youtube.com/watch?v=6Qs3wObeWwc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1327" y="4724400"/>
            <a:ext cx="731519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pillow.readthedocs.io/en/latest/handbook/tutorial.html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5955268"/>
            <a:ext cx="731520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media.readthedocs.org/pdf/pillow/latest/pillow.pdf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5509736"/>
            <a:ext cx="35487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Pillow (PIL Fork</a:t>
            </a:r>
            <a:r>
              <a:rPr lang="en-US"/>
              <a:t>) </a:t>
            </a:r>
            <a:r>
              <a:rPr lang="en-US" smtClean="0"/>
              <a:t>Documentation:</a:t>
            </a:r>
            <a:endParaRPr lang="en-US" dirty="0"/>
          </a:p>
        </p:txBody>
      </p:sp>
      <p:pic>
        <p:nvPicPr>
          <p:cNvPr id="1026" name="Picture 2" descr="Image result for PILlow pyth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84958" y="2200040"/>
            <a:ext cx="7374084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"d:\Dog.jpg"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).rotate(90).show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41" y="3428999"/>
            <a:ext cx="2155316" cy="20321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13631" y="1584340"/>
            <a:ext cx="6916738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Open, rotate, and display an image (using the default viewer)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7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A93ED4-88C7-45CE-AD2F-193CEF36400F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922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885121" y="2171700"/>
            <a:ext cx="737376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"C:\Windows\Web\Screen\img100.jpg"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out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im.resize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((128, 128))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out.show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81985" y="1505743"/>
            <a:ext cx="19800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Resize an image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78" y="4038600"/>
            <a:ext cx="1281122" cy="1462098"/>
          </a:xfrm>
          <a:prstGeom prst="rect">
            <a:avLst/>
          </a:prstGeom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7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14400" y="2046420"/>
            <a:ext cx="7315200" cy="286232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ImageDraw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'RGB'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(100,100),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'blue'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draw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ImageDraw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.Draw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r'f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:\Dog.jpg'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x, y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img.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im.paste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(0,0,x,y))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im.show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del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draw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im.save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r'f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:\test.jpg'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'JPEG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3012960" y="1464612"/>
            <a:ext cx="312136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Paste a image into another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87768"/>
            <a:ext cx="1866900" cy="1866900"/>
          </a:xfrm>
          <a:prstGeom prst="rect">
            <a:avLst/>
          </a:prstGeom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5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84958" y="2046420"/>
            <a:ext cx="7374084" cy="258532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ImageDraw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foreground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r"f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:\pikachu.png"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background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r"f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:\bg.png"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background.paste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(foreground, (0, 0), foreground)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background.show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1416377" y="1464612"/>
            <a:ext cx="63145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Paste a </a:t>
            </a:r>
            <a:r>
              <a:rPr lang="en-US" b="1" dirty="0" smtClean="0">
                <a:latin typeface="Arial" charset="0"/>
                <a:cs typeface="Arial" charset="0"/>
              </a:rPr>
              <a:t>PNG image with transparency to  another image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74" y="4166900"/>
            <a:ext cx="2575452" cy="2133602"/>
          </a:xfrm>
          <a:prstGeom prst="rect">
            <a:avLst/>
          </a:prstGeom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5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84958" y="2046420"/>
            <a:ext cx="7374084" cy="258532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ImageDraw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background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r"f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:\pikachu.png"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foreground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r"f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:\bg.png"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background.paste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(foreground, (0, 0), foreground)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background.show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1416377" y="1464612"/>
            <a:ext cx="63145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Paste a </a:t>
            </a:r>
            <a:r>
              <a:rPr lang="en-US" b="1" dirty="0" smtClean="0">
                <a:latin typeface="Arial" charset="0"/>
                <a:cs typeface="Arial" charset="0"/>
              </a:rPr>
              <a:t>PNG image with transparency to  another image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20" y="4283075"/>
            <a:ext cx="2672360" cy="2133600"/>
          </a:xfrm>
          <a:prstGeom prst="rect">
            <a:avLst/>
          </a:prstGeom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5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84958" y="2046420"/>
            <a:ext cx="7374084" cy="175432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"f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:\"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area = (20,5,62,35)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cropped_img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im.crop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(area)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cropped_img.show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3641337" y="1464612"/>
            <a:ext cx="186461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Crop the image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85" y="4256385"/>
            <a:ext cx="1564680" cy="1564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7161" y="5933599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Dog.jpg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15000" y="5933599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Consolas" panose="020B0609020204030204" pitchFamily="49" charset="0"/>
              </a:rPr>
              <a:t>Cropped_img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08" y="4667250"/>
            <a:ext cx="1040130" cy="742950"/>
          </a:xfrm>
          <a:prstGeom prst="rect">
            <a:avLst/>
          </a:prstGeom>
        </p:spPr>
      </p:pic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9" name="Picture 2" descr="Image result for PILlow pyth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84958" y="2046420"/>
            <a:ext cx="7374084" cy="175432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"d:\Dog.jpg"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im.convert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'RGB'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r, g, b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im.split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 = </a:t>
            </a:r>
            <a:r>
              <a:rPr lang="de-DE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.merge(</a:t>
            </a:r>
            <a:r>
              <a:rPr lang="de-DE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"RGB"</a:t>
            </a:r>
            <a:r>
              <a:rPr lang="de-D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(b, g, r))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im.show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82180" y="1491276"/>
            <a:ext cx="33655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Splitting and merging bands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473" y="4197385"/>
            <a:ext cx="1778914" cy="1839216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8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84958" y="2118479"/>
            <a:ext cx="7374084" cy="313932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"f:\mouse.pcx"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im.convert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'RGB'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r, g, b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im.split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#print (list(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im.getdata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()))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#print (list(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r.getdata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()))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r.convert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"RGB"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).save(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"f:\\r.png"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g.convert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"RGB"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).save(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"f:\\g.png"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b.convert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"RGB"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).save(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"f:\\b.png"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de-DE" dirty="0">
                <a:solidFill>
                  <a:srgbClr val="000000"/>
                </a:solidFill>
                <a:latin typeface="Consolas" panose="020B0609020204030204" pitchFamily="49" charset="0"/>
              </a:rPr>
              <a:t>im = </a:t>
            </a:r>
            <a:r>
              <a:rPr lang="de-DE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de-DE" dirty="0">
                <a:solidFill>
                  <a:srgbClr val="000000"/>
                </a:solidFill>
                <a:latin typeface="Consolas" panose="020B0609020204030204" pitchFamily="49" charset="0"/>
              </a:rPr>
              <a:t>.merge(</a:t>
            </a:r>
            <a:r>
              <a:rPr lang="de-DE" dirty="0">
                <a:solidFill>
                  <a:srgbClr val="A31515"/>
                </a:solidFill>
                <a:latin typeface="Consolas" panose="020B0609020204030204" pitchFamily="49" charset="0"/>
              </a:rPr>
              <a:t>"RGB"</a:t>
            </a:r>
            <a:r>
              <a:rPr lang="de-DE" dirty="0">
                <a:solidFill>
                  <a:srgbClr val="000000"/>
                </a:solidFill>
                <a:latin typeface="Consolas" panose="020B0609020204030204" pitchFamily="49" charset="0"/>
              </a:rPr>
              <a:t>, (b, g, r))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im.show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2180" y="1491276"/>
            <a:ext cx="33655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Splitting and merging bands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3" name="Picture 2" descr="Image result for PILlow pyt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84958" y="1892800"/>
            <a:ext cx="7374084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PIL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Image,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ImageFilter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Image.open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"d:\Dog.jpg"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im.filter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ImageFilter.BLUR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out.show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3056" y="1431940"/>
            <a:ext cx="877888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Filters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76073" y="3184101"/>
            <a:ext cx="737408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2830" anchor="ctr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BLUR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b="1" dirty="0">
                <a:latin typeface="Arial" charset="0"/>
                <a:cs typeface="Arial" charset="0"/>
              </a:rPr>
              <a:t>CONTOUR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b="1" dirty="0">
                <a:latin typeface="Arial" charset="0"/>
                <a:cs typeface="Arial" charset="0"/>
              </a:rPr>
              <a:t>DETAIL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b="1" dirty="0">
                <a:latin typeface="Arial" charset="0"/>
                <a:cs typeface="Arial" charset="0"/>
              </a:rPr>
              <a:t>EDGE_ENHANCE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b="1" dirty="0">
                <a:latin typeface="Arial" charset="0"/>
                <a:cs typeface="Arial" charset="0"/>
              </a:rPr>
              <a:t>EDGE_ENHANCE_MORE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b="1" dirty="0">
                <a:latin typeface="Arial" charset="0"/>
                <a:cs typeface="Arial" charset="0"/>
              </a:rPr>
              <a:t>EMBOSS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b="1" dirty="0">
                <a:latin typeface="Arial" charset="0"/>
                <a:cs typeface="Arial" charset="0"/>
              </a:rPr>
              <a:t>FIND_EDGES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b="1" dirty="0">
                <a:latin typeface="Arial" charset="0"/>
                <a:cs typeface="Arial" charset="0"/>
              </a:rPr>
              <a:t>SMOOTH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b="1" dirty="0">
                <a:latin typeface="Arial" charset="0"/>
                <a:cs typeface="Arial" charset="0"/>
              </a:rPr>
              <a:t>SMOOTH_MORE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b="1" dirty="0" smtClean="0">
                <a:latin typeface="Arial" charset="0"/>
                <a:cs typeface="Arial" charset="0"/>
              </a:rPr>
              <a:t>SHARPEN</a:t>
            </a:r>
            <a:r>
              <a:rPr lang="en-US" dirty="0"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71" y="4473958"/>
            <a:ext cx="1553858" cy="1536202"/>
          </a:xfrm>
          <a:prstGeom prst="rect">
            <a:avLst/>
          </a:prstGeom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9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00636" y="1892800"/>
            <a:ext cx="7328964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ImageFilter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"d:\Dog.jpg"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out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im.filter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ImageFilter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GaussianBlur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(radius=4))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out.show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3056" y="1431940"/>
            <a:ext cx="877888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Filters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3184101"/>
            <a:ext cx="781050" cy="781050"/>
          </a:xfrm>
          <a:prstGeom prst="rect">
            <a:avLst/>
          </a:prstGeom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914400" y="4154737"/>
            <a:ext cx="7315200" cy="140038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ImageFilter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r'd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:\Dog.jpg'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out =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im.filter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>
                <a:solidFill>
                  <a:srgbClr val="6F008A"/>
                </a:solidFill>
                <a:latin typeface="Consolas" panose="020B0609020204030204" pitchFamily="49" charset="0"/>
              </a:rPr>
              <a:t>ImageFilter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UnsharpMask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(radius=20, percent=150, threshold=3))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out.save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r'f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:\dog1.jpg'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'JPEG'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out.show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5662613"/>
            <a:ext cx="781050" cy="781050"/>
          </a:xfrm>
          <a:prstGeom prst="rect">
            <a:avLst/>
          </a:prstGeom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8" name="Picture 2" descr="Image result for PILlow pyth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2305" y="6443663"/>
            <a:ext cx="145939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ED62EF-983F-43B1-A654-3EB2488357EC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07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9926" y="1508750"/>
            <a:ext cx="204414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Installation 2017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914400" y="31358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https://www.python.org/downloads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99993" y="2071597"/>
            <a:ext cx="15440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SourceSansProBold"/>
              </a:rPr>
              <a:t>Python </a:t>
            </a:r>
            <a:r>
              <a:rPr lang="en-US" b="1" dirty="0">
                <a:latin typeface="SourceSansProBold"/>
              </a:rPr>
              <a:t>3.6.2</a:t>
            </a:r>
            <a:endParaRPr lang="en-US" b="1" i="0" dirty="0">
              <a:effectLst/>
              <a:latin typeface="SourceSansProBold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5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43663"/>
            <a:ext cx="161301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4C3181-649C-4A09-AD18-AF250BD3ED8D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1434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434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885120" y="1969610"/>
            <a:ext cx="7373760" cy="258532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ImageDraw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r'f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:\dog.jpg'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draw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ImageDraw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.Draw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draw.line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((0, 0)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fill=128)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draw.line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((0,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[1],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[0], 0), fill=128)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del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draw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im.save(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r'f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:\dog.png'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90875" y="1458912"/>
            <a:ext cx="276225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The </a:t>
            </a:r>
            <a:r>
              <a:rPr lang="en-US" b="1" dirty="0" err="1">
                <a:latin typeface="Arial" charset="0"/>
                <a:cs typeface="Arial" charset="0"/>
              </a:rPr>
              <a:t>ImageDraw</a:t>
            </a:r>
            <a:r>
              <a:rPr lang="en-US" b="1" dirty="0">
                <a:latin typeface="Arial" charset="0"/>
                <a:cs typeface="Arial" charset="0"/>
              </a:rPr>
              <a:t> Module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134680" y="2355495"/>
            <a:ext cx="1079080" cy="591494"/>
          </a:xfrm>
          <a:prstGeom prst="wedgeRoundRectCallout">
            <a:avLst>
              <a:gd name="adj1" fmla="val -47083"/>
              <a:gd name="adj2" fmla="val 1327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Color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20" y="5029200"/>
            <a:ext cx="1228960" cy="1228960"/>
          </a:xfrm>
          <a:prstGeom prst="rect">
            <a:avLst/>
          </a:prstGeom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9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2305" y="6443663"/>
            <a:ext cx="145939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7E1BBA-E2C9-4EFC-B76C-5C8DD16FE0CE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902003" y="2211807"/>
            <a:ext cx="7356878" cy="206210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PIL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Image,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ImageDraw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 =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Image.new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"RGBA"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(320,320), (0,0,0,0))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 =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ImageDraw.Draw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(image)</a:t>
            </a: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draw.ellipse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((10,10,300,300), fill=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"red"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outline=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"red"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draw</a:t>
            </a: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image.show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image.save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"d:\Circle.png"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"PNG"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alt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190875" y="1522412"/>
            <a:ext cx="276225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The </a:t>
            </a:r>
            <a:r>
              <a:rPr lang="en-US" b="1" dirty="0" err="1">
                <a:latin typeface="Arial" charset="0"/>
                <a:cs typeface="Arial" charset="0"/>
              </a:rPr>
              <a:t>ImageDraw</a:t>
            </a:r>
            <a:r>
              <a:rPr lang="en-US" b="1" dirty="0">
                <a:latin typeface="Arial" charset="0"/>
                <a:cs typeface="Arial" charset="0"/>
              </a:rPr>
              <a:t> Module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400800" y="1828800"/>
            <a:ext cx="1293787" cy="495300"/>
          </a:xfrm>
          <a:prstGeom prst="wedgeRoundRectCallout">
            <a:avLst>
              <a:gd name="adj1" fmla="val -94508"/>
              <a:gd name="adj2" fmla="val 88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Transparent color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16" y="4379895"/>
            <a:ext cx="2121968" cy="212196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6018504" y="5618085"/>
            <a:ext cx="1293787" cy="495300"/>
          </a:xfrm>
          <a:prstGeom prst="wedgeRoundRectCallout">
            <a:avLst>
              <a:gd name="adj1" fmla="val -100106"/>
              <a:gd name="adj2" fmla="val 464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Transparent color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21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2305" y="6443663"/>
            <a:ext cx="145939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2649F0-D85F-401C-BB12-CF1B7508BD9B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1741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e-IL" altLang="en-US"/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885121" y="2755056"/>
            <a:ext cx="737376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PIL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Image,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ImageGrab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ImageGrab.grab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im.show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im.save(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"d:\clip.png"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90875" y="1467793"/>
            <a:ext cx="276225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The </a:t>
            </a:r>
            <a:r>
              <a:rPr lang="en-US" b="1" dirty="0" err="1">
                <a:latin typeface="Arial" charset="0"/>
                <a:cs typeface="Arial" charset="0"/>
              </a:rPr>
              <a:t>ImageGrab</a:t>
            </a:r>
            <a:r>
              <a:rPr lang="en-US" b="1" dirty="0">
                <a:latin typeface="Arial" charset="0"/>
                <a:cs typeface="Arial" charset="0"/>
              </a:rPr>
              <a:t> Module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5120" y="1931205"/>
            <a:ext cx="7373761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The </a:t>
            </a:r>
            <a:r>
              <a:rPr lang="en-US" b="1" dirty="0" err="1">
                <a:latin typeface="Arial" charset="0"/>
                <a:cs typeface="Arial" charset="0"/>
              </a:rPr>
              <a:t>ImageGrab</a:t>
            </a:r>
            <a:r>
              <a:rPr lang="en-US" dirty="0">
                <a:latin typeface="Arial" charset="0"/>
                <a:cs typeface="Arial" charset="0"/>
              </a:rPr>
              <a:t> module can be used to copy the contents of the screen or the clipboard to a PIL image memory.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70" y="3978352"/>
            <a:ext cx="5069460" cy="2523048"/>
          </a:xfrm>
          <a:prstGeom prst="rect">
            <a:avLst/>
          </a:prstGeom>
        </p:spPr>
      </p:pic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20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43663"/>
            <a:ext cx="161301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92A8FF-081E-4422-BACF-495CDEB974F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1843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e-IL" altLang="en-US"/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885120" y="1969610"/>
            <a:ext cx="7373760" cy="147732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PIL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Image,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ImageGrab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bbox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=(900,500,1200,700)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ImageGrab.grab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bbox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im.show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im.save(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"d:\clip.png"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90875" y="1467793"/>
            <a:ext cx="276225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The </a:t>
            </a:r>
            <a:r>
              <a:rPr lang="en-US" b="1" dirty="0" err="1">
                <a:latin typeface="Arial" charset="0"/>
                <a:cs typeface="Arial" charset="0"/>
              </a:rPr>
              <a:t>ImageGrab</a:t>
            </a:r>
            <a:r>
              <a:rPr lang="en-US" b="1" dirty="0">
                <a:latin typeface="Arial" charset="0"/>
                <a:cs typeface="Arial" charset="0"/>
              </a:rPr>
              <a:t> Module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09" y="4044948"/>
            <a:ext cx="2857500" cy="1905000"/>
          </a:xfrm>
          <a:prstGeom prst="rect">
            <a:avLst/>
          </a:prstGeom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7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D00F2E-9D91-4820-9F94-0E54E2018095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1638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885120" y="2133600"/>
            <a:ext cx="7373760" cy="286232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ImageFont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ImageDraw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image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"f:\dog.jpg"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draw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ImageDraw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.Draw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(image)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# use a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truetype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font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font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ImageFont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.truetype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"arial.ttf"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15)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draw.text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((10, 25),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font=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font,fill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"red"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image.show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90875" y="1458912"/>
            <a:ext cx="276225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The </a:t>
            </a:r>
            <a:r>
              <a:rPr lang="en-US" b="1" dirty="0" err="1">
                <a:latin typeface="Arial" charset="0"/>
                <a:cs typeface="Arial" charset="0"/>
              </a:rPr>
              <a:t>ImageFont</a:t>
            </a:r>
            <a:r>
              <a:rPr lang="en-US" b="1" dirty="0">
                <a:latin typeface="Arial" charset="0"/>
                <a:cs typeface="Arial" charset="0"/>
              </a:rPr>
              <a:t> Module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2" y="5145027"/>
            <a:ext cx="1219198" cy="1225790"/>
          </a:xfrm>
          <a:prstGeom prst="rect">
            <a:avLst/>
          </a:prstGeom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6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9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D00F2E-9D91-4820-9F94-0E54E2018095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1638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90989" y="1491456"/>
            <a:ext cx="176202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Enhancement.</a:t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שיפור.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85121" y="2238445"/>
            <a:ext cx="7373760" cy="175432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PIL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Image,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ImageEnhance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Image.open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"d:\Dog.jpg"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ImageEnhance.Contrast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enh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ImageEnhance.Brightness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enh.enhance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(1.3).show(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"30% more Contrast"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im.show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en-US" alt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75" y="4221371"/>
            <a:ext cx="1762022" cy="1781600"/>
          </a:xfrm>
          <a:prstGeom prst="rect">
            <a:avLst/>
          </a:prstGeom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7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D00F2E-9D91-4820-9F94-0E54E2018095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1638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83506" y="2442482"/>
            <a:ext cx="7373760" cy="14465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PIL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Image,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ImageFilter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Image.open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"d:\Dog.jpg"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 multiply each pixel by 1.8 out =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im.point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(lambda i: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 1.8) 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im.point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 1.8)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out.show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49650" y="1427865"/>
            <a:ext cx="20447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Point Operations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36887" y="1868382"/>
            <a:ext cx="3070225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image contrast manipulation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28" y="4176857"/>
            <a:ext cx="1546472" cy="1529664"/>
          </a:xfrm>
          <a:prstGeom prst="rect">
            <a:avLst/>
          </a:prstGeom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20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D00F2E-9D91-4820-9F94-0E54E2018095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1638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54931" y="1432221"/>
            <a:ext cx="6434138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Image Sequences (Animation)</a:t>
            </a:r>
          </a:p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PIL reads GIF87a and GIF89a versions of the GIF file format.</a:t>
            </a:r>
            <a:endParaRPr lang="en-US" b="1" dirty="0">
              <a:latin typeface="Arial" charset="0"/>
              <a:cs typeface="Arial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82" y="2432903"/>
            <a:ext cx="3224236" cy="1195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45898"/>
            <a:ext cx="2895600" cy="2895600"/>
          </a:xfrm>
          <a:prstGeom prst="rect">
            <a:avLst/>
          </a:prstGeom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7" name="Picture 2" descr="Image result for PILlow pyth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D00F2E-9D91-4820-9F94-0E54E2018095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1638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54931" y="1432221"/>
            <a:ext cx="6434138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Image Sequences (Animation)</a:t>
            </a:r>
          </a:p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PIL reads GIF87a and GIF89a versions of the GIF file format.</a:t>
            </a:r>
            <a:endParaRPr lang="en-US" b="1" dirty="0">
              <a:latin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66" y="2955330"/>
            <a:ext cx="3569518" cy="254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 bwMode="auto">
          <a:xfrm>
            <a:off x="1000335" y="3033815"/>
            <a:ext cx="3495675" cy="23366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7" name="Picture 2" descr="Image result for PILlow pyth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D00F2E-9D91-4820-9F94-0E54E2018095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1638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85120" y="1585560"/>
            <a:ext cx="7373760" cy="489364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tkinter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PIL 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Image,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ImageDraw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ImageTk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time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root =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Tk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lbl1=Label(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root,width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=470, height=313, text=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"The Image"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bg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"blue"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fg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"yellow"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lbl1.pack()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Image.open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"d:\\jun_kata.gif"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im.seek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(1)</a:t>
            </a: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1: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newPhotoImg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ImageTk.PhotoImage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lbl1[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"image"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]=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newPhotoImg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im.tell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()+1&lt;5: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im.seek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im.tell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()+1)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Image.open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"d:\\jun_kata.gif"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im.seek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(1)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lbl1.update()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time.sleep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(0.5) </a:t>
            </a: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EOFError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pass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root.mainloop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2" name="Picture 2" descr="Image result for PILlow pyt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2305" y="6443663"/>
            <a:ext cx="145939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ED62EF-983F-43B1-A654-3EB2488357EC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07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9926" y="1508750"/>
            <a:ext cx="204414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Installation 2017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410" y="2393505"/>
            <a:ext cx="5963180" cy="3897758"/>
          </a:xfrm>
          <a:prstGeom prst="rect">
            <a:avLst/>
          </a:prstGeom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6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D00F2E-9D91-4820-9F94-0E54E2018095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1638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85120" y="1585560"/>
            <a:ext cx="7373760" cy="489364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Image, </a:t>
            </a:r>
            <a:r>
              <a:rPr lang="en-US" sz="1200" dirty="0" err="1">
                <a:solidFill>
                  <a:srgbClr val="6F008A"/>
                </a:solidFill>
                <a:latin typeface="Consolas" panose="020B0609020204030204" pitchFamily="49" charset="0"/>
              </a:rPr>
              <a:t>ImageDraw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 err="1">
                <a:solidFill>
                  <a:srgbClr val="6F008A"/>
                </a:solidFill>
                <a:latin typeface="Consolas" panose="020B0609020204030204" pitchFamily="49" charset="0"/>
              </a:rPr>
              <a:t>ImageTk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6F008A"/>
                </a:solidFill>
                <a:latin typeface="Consolas" panose="020B0609020204030204" pitchFamily="49" charset="0"/>
              </a:rPr>
              <a:t>time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root = </a:t>
            </a:r>
            <a:r>
              <a:rPr lang="en-US" sz="1200" dirty="0" err="1">
                <a:solidFill>
                  <a:srgbClr val="2B91AF"/>
                </a:solidFill>
                <a:latin typeface="Consolas" panose="020B0609020204030204" pitchFamily="49" charset="0"/>
              </a:rPr>
              <a:t>Tk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lbl1=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Label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root,width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=470, height=313, text=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"The Image"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bg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"blue"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fg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"yellow"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lbl1.pack()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Image.open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"d:\\Rose.gif"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im.seek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(1)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try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1: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newPhotoImg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 err="1">
                <a:solidFill>
                  <a:srgbClr val="6F008A"/>
                </a:solidFill>
                <a:latin typeface="Consolas" panose="020B0609020204030204" pitchFamily="49" charset="0"/>
              </a:rPr>
              <a:t>ImageTk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2B91AF"/>
                </a:solidFill>
                <a:latin typeface="Consolas" panose="020B0609020204030204" pitchFamily="49" charset="0"/>
              </a:rPr>
              <a:t>PhotoImage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lbl1[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"image"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]=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newPhotoImg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im.tell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()+1&lt;5: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im.seek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im.tell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()+1)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Image.open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"d:\\Rose.gif"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im.seek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(1)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lbl1.update()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6F008A"/>
                </a:solidFill>
                <a:latin typeface="Consolas" panose="020B0609020204030204" pitchFamily="49" charset="0"/>
              </a:rPr>
              <a:t>time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.sleep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(0.5) 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except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EOFError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pass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root.mainloop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91000"/>
            <a:ext cx="1343035" cy="1414473"/>
          </a:xfrm>
          <a:prstGeom prst="rect">
            <a:avLst/>
          </a:prstGeom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3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2305" y="6443663"/>
            <a:ext cx="145939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ED62EF-983F-43B1-A654-3EB2488357EC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07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9926" y="1508750"/>
            <a:ext cx="204414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Installation 2017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12981" y="3090208"/>
            <a:ext cx="7315200" cy="147732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Image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sys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print(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'Python version is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sys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.version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print(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'PIL version is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Image.VERSION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print(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'PILLOW version is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Image.PILLOW_VERSION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2981" y="4724400"/>
            <a:ext cx="73152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Python version is 3.6.2 (v3.6.2:5fd33b5, Jul  8 2017, 04:14:34) [MSC v.1900 32 bit (Intel)]</a:t>
            </a:r>
          </a:p>
          <a:p>
            <a:r>
              <a:rPr lang="en-US" dirty="0">
                <a:solidFill>
                  <a:schemeClr val="bg1"/>
                </a:solidFill>
              </a:rPr>
              <a:t>PIL version is 1.1.7</a:t>
            </a:r>
          </a:p>
          <a:p>
            <a:r>
              <a:rPr lang="en-US" dirty="0">
                <a:solidFill>
                  <a:schemeClr val="bg1"/>
                </a:solidFill>
              </a:rPr>
              <a:t>PILLOW version is 4.2.1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1" y="2221468"/>
            <a:ext cx="731519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D:\</a:t>
            </a:r>
            <a:r>
              <a:rPr lang="en-US" dirty="0" smtClean="0">
                <a:solidFill>
                  <a:schemeClr val="bg1"/>
                </a:solidFill>
              </a:rPr>
              <a:t>Python36-32\Scripts&gt;pip </a:t>
            </a:r>
            <a:r>
              <a:rPr lang="en-US" dirty="0">
                <a:solidFill>
                  <a:schemeClr val="bg1"/>
                </a:solidFill>
              </a:rPr>
              <a:t>install pillow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9" name="Picture 2" descr="Image result for PILlow pyt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2305" y="6443663"/>
            <a:ext cx="145939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ED62EF-983F-43B1-A654-3EB2488357EC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07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541491"/>
            <a:ext cx="73152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Image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Image.open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"C:\Windows\Web\Screen\img100.jpg"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print(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im.format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im.mode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8570" y="2678668"/>
            <a:ext cx="729103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JPEG (3840, 2160) RGB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4" name="Picture 2" descr="Image result for PILlow pyt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914400" y="1524000"/>
            <a:ext cx="7315200" cy="92333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Image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Image.open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"C:\Windows\Web\Screen\img100.jpg"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im.show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i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11" y="2599730"/>
            <a:ext cx="6605778" cy="3715750"/>
          </a:xfrm>
          <a:prstGeom prst="rect">
            <a:avLst/>
          </a:prstGeom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5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914400" y="1524000"/>
            <a:ext cx="7315200" cy="166199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urllib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urlopen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url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r'http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://cdn.newsapi.com.au/image/v1/f146b7248639eed5ef3df978b9cb74b3'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urlopen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url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im.show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i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22" y="3783925"/>
            <a:ext cx="4049756" cy="2286002"/>
          </a:xfrm>
          <a:prstGeom prst="rect">
            <a:avLst/>
          </a:prstGeom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3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16675"/>
            <a:ext cx="161301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4910A-F44C-4DE2-B692-40970160C08F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84958" y="1975568"/>
            <a:ext cx="7374084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"d:\Dog.jpg"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).save(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"d:\Dog.png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3748881" y="1447800"/>
            <a:ext cx="1646238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Convert files 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3456631"/>
            <a:ext cx="4076700" cy="2428875"/>
          </a:xfrm>
          <a:prstGeom prst="rect">
            <a:avLst/>
          </a:prstGeom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5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2305" y="6443663"/>
            <a:ext cx="145939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A8673C-A981-49ED-8128-31DAEA3310C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126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895351" y="2099461"/>
            <a:ext cx="736141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PIL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Image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"C:\Windows\Web\Screen\img100.jpg"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out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im.resize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((128, 128))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out.show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8397" y="1473200"/>
            <a:ext cx="196720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Rotate an image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899852" y="3349056"/>
            <a:ext cx="735690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2830" anchor="ctr">
            <a:spAutoFit/>
          </a:bodyPr>
          <a:lstStyle/>
          <a:p>
            <a:pPr eaLnBrk="0" hangingPunct="0">
              <a:defRPr/>
            </a:pPr>
            <a:r>
              <a:rPr lang="en-US" dirty="0"/>
              <a:t>out = </a:t>
            </a:r>
            <a:r>
              <a:rPr lang="en-US" dirty="0" err="1"/>
              <a:t>im.transpose</a:t>
            </a:r>
            <a:r>
              <a:rPr lang="en-US" dirty="0"/>
              <a:t>(</a:t>
            </a:r>
            <a:r>
              <a:rPr lang="en-US" dirty="0" err="1"/>
              <a:t>Image.FLIP_LEFT_RIGHT</a:t>
            </a:r>
            <a:r>
              <a:rPr lang="en-US" dirty="0"/>
              <a:t>) </a:t>
            </a:r>
          </a:p>
          <a:p>
            <a:pPr eaLnBrk="0" hangingPunct="0">
              <a:defRPr/>
            </a:pPr>
            <a:r>
              <a:rPr lang="en-US" dirty="0"/>
              <a:t>out = </a:t>
            </a:r>
            <a:r>
              <a:rPr lang="en-US" dirty="0" err="1"/>
              <a:t>im.transpose</a:t>
            </a:r>
            <a:r>
              <a:rPr lang="en-US" dirty="0"/>
              <a:t>(</a:t>
            </a:r>
            <a:r>
              <a:rPr lang="en-US" dirty="0" err="1"/>
              <a:t>Image.FLIP_TOP_BOTTOM</a:t>
            </a:r>
            <a:r>
              <a:rPr lang="en-US" dirty="0"/>
              <a:t>) </a:t>
            </a:r>
          </a:p>
          <a:p>
            <a:pPr eaLnBrk="0" hangingPunct="0">
              <a:defRPr/>
            </a:pPr>
            <a:r>
              <a:rPr lang="en-US" dirty="0"/>
              <a:t>out = </a:t>
            </a:r>
            <a:r>
              <a:rPr lang="en-US" dirty="0" err="1"/>
              <a:t>im.transpose</a:t>
            </a:r>
            <a:r>
              <a:rPr lang="en-US" dirty="0"/>
              <a:t>(Image.ROTATE_90)</a:t>
            </a:r>
          </a:p>
          <a:p>
            <a:pPr eaLnBrk="0" hangingPunct="0">
              <a:defRPr/>
            </a:pPr>
            <a:r>
              <a:rPr lang="en-US" dirty="0"/>
              <a:t>out = </a:t>
            </a:r>
            <a:r>
              <a:rPr lang="en-US" dirty="0" err="1"/>
              <a:t>im.transpose</a:t>
            </a:r>
            <a:r>
              <a:rPr lang="en-US" dirty="0"/>
              <a:t>(Image.ROTATE_180) </a:t>
            </a:r>
          </a:p>
          <a:p>
            <a:pPr eaLnBrk="0" hangingPunct="0">
              <a:defRPr/>
            </a:pPr>
            <a:r>
              <a:rPr lang="en-US" dirty="0"/>
              <a:t>out = </a:t>
            </a:r>
            <a:r>
              <a:rPr lang="en-US" dirty="0" err="1"/>
              <a:t>im.transpose</a:t>
            </a:r>
            <a:r>
              <a:rPr lang="en-US" dirty="0"/>
              <a:t>(Image.ROTATE_270) </a:t>
            </a:r>
            <a:endParaRPr lang="en-US" dirty="0" smtClean="0"/>
          </a:p>
          <a:p>
            <a:pPr eaLnBrk="0" hangingPunct="0">
              <a:defRPr/>
            </a:pPr>
            <a:r>
              <a:rPr lang="en-US" dirty="0"/>
              <a:t>out = </a:t>
            </a:r>
            <a:r>
              <a:rPr lang="en-US" dirty="0" err="1"/>
              <a:t>im.transpose</a:t>
            </a:r>
            <a:r>
              <a:rPr lang="en-US" dirty="0"/>
              <a:t>(</a:t>
            </a:r>
            <a:r>
              <a:rPr lang="en-US" dirty="0" err="1"/>
              <a:t>Image.TRANSPOSE</a:t>
            </a:r>
            <a:r>
              <a:rPr lang="en-US" dirty="0"/>
              <a:t>) </a:t>
            </a:r>
          </a:p>
        </p:txBody>
      </p:sp>
      <p:sp>
        <p:nvSpPr>
          <p:cNvPr id="15" name="Circular Arrow 14"/>
          <p:cNvSpPr/>
          <p:nvPr/>
        </p:nvSpPr>
        <p:spPr>
          <a:xfrm rot="16200000" flipV="1">
            <a:off x="5029200" y="2552700"/>
            <a:ext cx="609600" cy="6858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5335918"/>
            <a:ext cx="847725" cy="857250"/>
          </a:xfrm>
          <a:prstGeom prst="rect">
            <a:avLst/>
          </a:prstGeom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535065" y="152400"/>
            <a:ext cx="20738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PIL</a:t>
            </a:r>
          </a:p>
        </p:txBody>
      </p:sp>
      <p:pic>
        <p:nvPicPr>
          <p:cNvPr id="17" name="Picture 2" descr="Image result for PILlow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1475"/>
            <a:ext cx="10941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Introduction1</Template>
  <TotalTime>2327</TotalTime>
  <Words>1343</Words>
  <Application>Microsoft Office PowerPoint</Application>
  <PresentationFormat>On-screen Show (4:3)</PresentationFormat>
  <Paragraphs>366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Consolas</vt:lpstr>
      <vt:lpstr>David</vt:lpstr>
      <vt:lpstr>Miriam</vt:lpstr>
      <vt:lpstr>Roboto</vt:lpstr>
      <vt:lpstr>SourceSansProBold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Anatoly Peymer</cp:lastModifiedBy>
  <cp:revision>203</cp:revision>
  <dcterms:created xsi:type="dcterms:W3CDTF">2008-08-03T16:05:36Z</dcterms:created>
  <dcterms:modified xsi:type="dcterms:W3CDTF">2018-03-24T06:13:33Z</dcterms:modified>
</cp:coreProperties>
</file>