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0" r:id="rId1"/>
    <p:sldMasterId id="2147483697" r:id="rId2"/>
    <p:sldMasterId id="2147483685" r:id="rId3"/>
    <p:sldMasterId id="2147483673" r:id="rId4"/>
  </p:sldMasterIdLst>
  <p:notesMasterIdLst>
    <p:notesMasterId r:id="rId33"/>
  </p:notesMasterIdLst>
  <p:handoutMasterIdLst>
    <p:handoutMasterId r:id="rId34"/>
  </p:handoutMasterIdLst>
  <p:sldIdLst>
    <p:sldId id="257" r:id="rId5"/>
    <p:sldId id="325" r:id="rId6"/>
    <p:sldId id="332" r:id="rId7"/>
    <p:sldId id="333" r:id="rId8"/>
    <p:sldId id="319" r:id="rId9"/>
    <p:sldId id="342" r:id="rId10"/>
    <p:sldId id="345" r:id="rId11"/>
    <p:sldId id="344" r:id="rId12"/>
    <p:sldId id="341" r:id="rId13"/>
    <p:sldId id="311" r:id="rId14"/>
    <p:sldId id="322" r:id="rId15"/>
    <p:sldId id="312" r:id="rId16"/>
    <p:sldId id="313" r:id="rId17"/>
    <p:sldId id="314" r:id="rId18"/>
    <p:sldId id="315" r:id="rId19"/>
    <p:sldId id="346" r:id="rId20"/>
    <p:sldId id="323" r:id="rId21"/>
    <p:sldId id="317" r:id="rId22"/>
    <p:sldId id="318" r:id="rId23"/>
    <p:sldId id="338" r:id="rId24"/>
    <p:sldId id="339" r:id="rId25"/>
    <p:sldId id="320" r:id="rId26"/>
    <p:sldId id="321" r:id="rId27"/>
    <p:sldId id="334" r:id="rId28"/>
    <p:sldId id="329" r:id="rId29"/>
    <p:sldId id="331" r:id="rId30"/>
    <p:sldId id="340" r:id="rId31"/>
    <p:sldId id="306" r:id="rId3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C1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סגנון ביניים 4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סגנון ביניים 4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30" autoAdjust="0"/>
    <p:restoredTop sz="94737" autoAdjust="0"/>
  </p:normalViewPr>
  <p:slideViewPr>
    <p:cSldViewPr snapToGrid="0">
      <p:cViewPr varScale="1">
        <p:scale>
          <a:sx n="106" d="100"/>
          <a:sy n="106" d="100"/>
        </p:scale>
        <p:origin x="984"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E9018287-2A08-4BA5-A7BF-05826E3DD530}" type="datetimeFigureOut">
              <a:rPr lang="he-IL" smtClean="0"/>
              <a:t>י"ח/שבט/תשע"ו</a:t>
            </a:fld>
            <a:endParaRPr lang="he-IL"/>
          </a:p>
        </p:txBody>
      </p:sp>
      <p:sp>
        <p:nvSpPr>
          <p:cNvPr id="4" name="מציין מיקום של כותרת תחתונה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948D2F00-428C-4107-AD42-F3785C11C173}" type="slidenum">
              <a:rPr lang="he-IL" smtClean="0"/>
              <a:t>‹#›</a:t>
            </a:fld>
            <a:endParaRPr lang="he-IL"/>
          </a:p>
        </p:txBody>
      </p:sp>
    </p:spTree>
    <p:extLst>
      <p:ext uri="{BB962C8B-B14F-4D97-AF65-F5344CB8AC3E}">
        <p14:creationId xmlns:p14="http://schemas.microsoft.com/office/powerpoint/2010/main" val="3697971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A77C81D-8EB9-4FA2-BA14-E30A2704271F}" type="datetimeFigureOut">
              <a:rPr lang="he-IL" smtClean="0"/>
              <a:pPr/>
              <a:t>י"ח/שבט/תשע"ו</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692AC45-99F2-4FE8-8CE1-5D1B350450BD}" type="slidenum">
              <a:rPr lang="he-IL" smtClean="0"/>
              <a:pPr/>
              <a:t>‹#›</a:t>
            </a:fld>
            <a:endParaRPr lang="he-IL"/>
          </a:p>
        </p:txBody>
      </p:sp>
    </p:spTree>
    <p:extLst>
      <p:ext uri="{BB962C8B-B14F-4D97-AF65-F5344CB8AC3E}">
        <p14:creationId xmlns:p14="http://schemas.microsoft.com/office/powerpoint/2010/main" val="32850616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r>
              <a:rPr lang="he-IL" smtClean="0"/>
              <a:t>‹#›</a:t>
            </a:r>
            <a:endParaRPr lang="he-IL"/>
          </a:p>
        </p:txBody>
      </p:sp>
      <p:sp>
        <p:nvSpPr>
          <p:cNvPr id="5" name="Footer Placeholder 4"/>
          <p:cNvSpPr>
            <a:spLocks noGrp="1"/>
          </p:cNvSpPr>
          <p:nvPr>
            <p:ph type="ftr" sz="quarter" idx="11"/>
          </p:nvPr>
        </p:nvSpPr>
        <p:spPr/>
        <p:txBody>
          <a:bodyPr/>
          <a:lstStyle/>
          <a:p>
            <a:r>
              <a:rPr lang="he-IL" smtClean="0"/>
              <a:t>מרי גבע</a:t>
            </a:r>
            <a:endParaRPr lang="he-IL"/>
          </a:p>
        </p:txBody>
      </p:sp>
      <p:sp>
        <p:nvSpPr>
          <p:cNvPr id="6" name="Slide Number Placeholder 5"/>
          <p:cNvSpPr>
            <a:spLocks noGrp="1"/>
          </p:cNvSpPr>
          <p:nvPr>
            <p:ph type="sldNum" sz="quarter" idx="12"/>
          </p:nvPr>
        </p:nvSpPr>
        <p:spPr/>
        <p:txBody>
          <a:bodyPr/>
          <a:lstStyle/>
          <a:p>
            <a:fld id="{CC24948B-B583-469B-AECF-10EC172BE515}" type="slidenum">
              <a:rPr lang="he-IL" smtClean="0"/>
              <a:pPr/>
              <a:t>‹#›</a:t>
            </a:fld>
            <a:endParaRPr lang="he-IL"/>
          </a:p>
        </p:txBody>
      </p:sp>
    </p:spTree>
    <p:extLst>
      <p:ext uri="{BB962C8B-B14F-4D97-AF65-F5344CB8AC3E}">
        <p14:creationId xmlns:p14="http://schemas.microsoft.com/office/powerpoint/2010/main" val="415189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r>
              <a:rPr lang="he-IL" smtClean="0"/>
              <a:t>‹#›</a:t>
            </a:r>
            <a:endParaRPr lang="he-IL"/>
          </a:p>
        </p:txBody>
      </p:sp>
      <p:sp>
        <p:nvSpPr>
          <p:cNvPr id="5" name="Footer Placeholder 4"/>
          <p:cNvSpPr>
            <a:spLocks noGrp="1"/>
          </p:cNvSpPr>
          <p:nvPr>
            <p:ph type="ftr" sz="quarter" idx="11"/>
          </p:nvPr>
        </p:nvSpPr>
        <p:spPr/>
        <p:txBody>
          <a:bodyPr/>
          <a:lstStyle/>
          <a:p>
            <a:r>
              <a:rPr lang="he-IL" smtClean="0"/>
              <a:t>מרי גבע</a:t>
            </a:r>
            <a:endParaRPr lang="he-IL"/>
          </a:p>
        </p:txBody>
      </p:sp>
      <p:sp>
        <p:nvSpPr>
          <p:cNvPr id="6" name="Slide Number Placeholder 5"/>
          <p:cNvSpPr>
            <a:spLocks noGrp="1"/>
          </p:cNvSpPr>
          <p:nvPr>
            <p:ph type="sldNum" sz="quarter" idx="12"/>
          </p:nvPr>
        </p:nvSpPr>
        <p:spPr/>
        <p:txBody>
          <a:bodyPr/>
          <a:lstStyle/>
          <a:p>
            <a:fld id="{CC24948B-B583-469B-AECF-10EC172BE515}" type="slidenum">
              <a:rPr lang="he-IL" smtClean="0"/>
              <a:pPr/>
              <a:t>‹#›</a:t>
            </a:fld>
            <a:endParaRPr lang="he-IL"/>
          </a:p>
        </p:txBody>
      </p:sp>
    </p:spTree>
    <p:extLst>
      <p:ext uri="{BB962C8B-B14F-4D97-AF65-F5344CB8AC3E}">
        <p14:creationId xmlns:p14="http://schemas.microsoft.com/office/powerpoint/2010/main" val="257344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r>
              <a:rPr lang="he-IL" smtClean="0"/>
              <a:t>‹#›</a:t>
            </a:r>
            <a:endParaRPr lang="he-IL"/>
          </a:p>
        </p:txBody>
      </p:sp>
      <p:sp>
        <p:nvSpPr>
          <p:cNvPr id="5" name="Footer Placeholder 4"/>
          <p:cNvSpPr>
            <a:spLocks noGrp="1"/>
          </p:cNvSpPr>
          <p:nvPr>
            <p:ph type="ftr" sz="quarter" idx="11"/>
          </p:nvPr>
        </p:nvSpPr>
        <p:spPr/>
        <p:txBody>
          <a:bodyPr/>
          <a:lstStyle/>
          <a:p>
            <a:r>
              <a:rPr lang="he-IL" smtClean="0"/>
              <a:t>מרי גבע</a:t>
            </a:r>
            <a:endParaRPr lang="he-IL"/>
          </a:p>
        </p:txBody>
      </p:sp>
      <p:sp>
        <p:nvSpPr>
          <p:cNvPr id="6" name="Slide Number Placeholder 5"/>
          <p:cNvSpPr>
            <a:spLocks noGrp="1"/>
          </p:cNvSpPr>
          <p:nvPr>
            <p:ph type="sldNum" sz="quarter" idx="12"/>
          </p:nvPr>
        </p:nvSpPr>
        <p:spPr/>
        <p:txBody>
          <a:bodyPr/>
          <a:lstStyle/>
          <a:p>
            <a:fld id="{CC24948B-B583-469B-AECF-10EC172BE515}" type="slidenum">
              <a:rPr lang="he-IL" smtClean="0"/>
              <a:pPr/>
              <a:t>‹#›</a:t>
            </a:fld>
            <a:endParaRPr lang="he-IL"/>
          </a:p>
        </p:txBody>
      </p:sp>
    </p:spTree>
    <p:extLst>
      <p:ext uri="{BB962C8B-B14F-4D97-AF65-F5344CB8AC3E}">
        <p14:creationId xmlns:p14="http://schemas.microsoft.com/office/powerpoint/2010/main" val="1478443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בסיס לאסמבלר">
    <p:spTree>
      <p:nvGrpSpPr>
        <p:cNvPr id="1" name=""/>
        <p:cNvGrpSpPr/>
        <p:nvPr/>
      </p:nvGrpSpPr>
      <p:grpSpPr>
        <a:xfrm>
          <a:off x="0" y="0"/>
          <a:ext cx="0" cy="0"/>
          <a:chOff x="0" y="0"/>
          <a:chExt cx="0" cy="0"/>
        </a:xfrm>
      </p:grpSpPr>
      <p:sp>
        <p:nvSpPr>
          <p:cNvPr id="13" name="AutoShape 2"/>
          <p:cNvSpPr>
            <a:spLocks noChangeArrowheads="1"/>
          </p:cNvSpPr>
          <p:nvPr userDrawn="1"/>
        </p:nvSpPr>
        <p:spPr bwMode="auto">
          <a:xfrm>
            <a:off x="114300" y="91168"/>
            <a:ext cx="8951119" cy="6667500"/>
          </a:xfrm>
          <a:prstGeom prst="roundRect">
            <a:avLst>
              <a:gd name="adj" fmla="val 16667"/>
            </a:avLst>
          </a:prstGeom>
          <a:noFill/>
          <a:ln w="38100">
            <a:solidFill>
              <a:schemeClr val="accent1">
                <a:lumMod val="75000"/>
              </a:schemeClr>
            </a:solidFill>
            <a:round/>
            <a:headEnd/>
            <a:tailEnd/>
          </a:ln>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e-IL" altLang="he-IL" sz="1800">
              <a:solidFill>
                <a:srgbClr val="0070C0"/>
              </a:solidFill>
            </a:endParaRPr>
          </a:p>
        </p:txBody>
      </p:sp>
      <p:grpSp>
        <p:nvGrpSpPr>
          <p:cNvPr id="12" name="קבוצה 11"/>
          <p:cNvGrpSpPr/>
          <p:nvPr userDrawn="1"/>
        </p:nvGrpSpPr>
        <p:grpSpPr>
          <a:xfrm>
            <a:off x="0" y="-32657"/>
            <a:ext cx="9144000" cy="1162050"/>
            <a:chOff x="0" y="152400"/>
            <a:chExt cx="11863388" cy="1162050"/>
          </a:xfrm>
          <a:solidFill>
            <a:schemeClr val="accent5">
              <a:lumMod val="60000"/>
              <a:lumOff val="40000"/>
            </a:schemeClr>
          </a:solidFill>
        </p:grpSpPr>
        <p:sp>
          <p:nvSpPr>
            <p:cNvPr id="7" name="Rectangle 3"/>
            <p:cNvSpPr>
              <a:spLocks noChangeArrowheads="1"/>
            </p:cNvSpPr>
            <p:nvPr userDrawn="1"/>
          </p:nvSpPr>
          <p:spPr bwMode="auto">
            <a:xfrm>
              <a:off x="0" y="152400"/>
              <a:ext cx="11863388" cy="1162050"/>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e-IL" altLang="he-IL" sz="1800"/>
            </a:p>
          </p:txBody>
        </p:sp>
        <p:sp>
          <p:nvSpPr>
            <p:cNvPr id="9" name="Line 5"/>
            <p:cNvSpPr>
              <a:spLocks noChangeShapeType="1"/>
            </p:cNvSpPr>
            <p:nvPr userDrawn="1"/>
          </p:nvSpPr>
          <p:spPr bwMode="auto">
            <a:xfrm>
              <a:off x="0" y="1219200"/>
              <a:ext cx="11863388" cy="0"/>
            </a:xfrm>
            <a:prstGeom prst="line">
              <a:avLst/>
            </a:prstGeom>
            <a:grpFill/>
            <a:ln w="38100">
              <a:solidFill>
                <a:schemeClr val="bg1"/>
              </a:solidFill>
              <a:round/>
              <a:headEnd/>
              <a:tailEnd/>
            </a:ln>
            <a:extLst/>
          </p:spPr>
          <p:txBody>
            <a:bodyPr/>
            <a:lstStyle/>
            <a:p>
              <a:endParaRPr lang="he-IL" sz="1800"/>
            </a:p>
          </p:txBody>
        </p:sp>
        <p:sp>
          <p:nvSpPr>
            <p:cNvPr id="11" name="Rectangle 7"/>
            <p:cNvSpPr>
              <a:spLocks noChangeArrowheads="1"/>
            </p:cNvSpPr>
            <p:nvPr userDrawn="1"/>
          </p:nvSpPr>
          <p:spPr bwMode="auto">
            <a:xfrm>
              <a:off x="2542744" y="185057"/>
              <a:ext cx="7960571" cy="944166"/>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e-IL" altLang="he-IL" sz="5400" b="1" cap="none" spc="0" dirty="0" smtClean="0">
                  <a:ln w="12700">
                    <a:solidFill>
                      <a:schemeClr val="accent3">
                        <a:lumMod val="50000"/>
                      </a:schemeClr>
                    </a:solidFill>
                    <a:prstDash val="solid"/>
                  </a:ln>
                  <a:solidFill>
                    <a:schemeClr val="accent5">
                      <a:lumMod val="20000"/>
                      <a:lumOff val="80000"/>
                    </a:schemeClr>
                  </a:solidFill>
                  <a:effectLst>
                    <a:innerShdw blurRad="177800">
                      <a:schemeClr val="accent3">
                        <a:lumMod val="50000"/>
                      </a:schemeClr>
                    </a:innerShdw>
                  </a:effectLst>
                </a:rPr>
                <a:t>ניהול פרויקטים</a:t>
              </a:r>
              <a:endParaRPr lang="en-US" altLang="he-IL" sz="5400" b="1" cap="none" spc="0" dirty="0">
                <a:ln w="12700">
                  <a:solidFill>
                    <a:schemeClr val="accent3">
                      <a:lumMod val="50000"/>
                    </a:schemeClr>
                  </a:solidFill>
                  <a:prstDash val="solid"/>
                </a:ln>
                <a:solidFill>
                  <a:schemeClr val="accent5">
                    <a:lumMod val="20000"/>
                    <a:lumOff val="80000"/>
                  </a:schemeClr>
                </a:solidFill>
                <a:effectLst>
                  <a:innerShdw blurRad="177800">
                    <a:schemeClr val="accent3">
                      <a:lumMod val="50000"/>
                    </a:schemeClr>
                  </a:innerShdw>
                </a:effectLst>
              </a:endParaRPr>
            </a:p>
          </p:txBody>
        </p:sp>
      </p:grpSp>
      <p:sp>
        <p:nvSpPr>
          <p:cNvPr id="16" name="מציין מיקום של תאריך 15"/>
          <p:cNvSpPr>
            <a:spLocks noGrp="1"/>
          </p:cNvSpPr>
          <p:nvPr>
            <p:ph type="dt" sz="half" idx="10"/>
          </p:nvPr>
        </p:nvSpPr>
        <p:spPr/>
        <p:txBody>
          <a:bodyPr/>
          <a:lstStyle/>
          <a:p>
            <a:r>
              <a:rPr lang="he-IL" smtClean="0"/>
              <a:t>‹#›</a:t>
            </a:r>
            <a:endParaRPr lang="he-IL" dirty="0"/>
          </a:p>
        </p:txBody>
      </p:sp>
      <p:sp>
        <p:nvSpPr>
          <p:cNvPr id="17" name="מציין מיקום של כותרת תחתונה 16"/>
          <p:cNvSpPr>
            <a:spLocks noGrp="1"/>
          </p:cNvSpPr>
          <p:nvPr>
            <p:ph type="ftr" sz="quarter" idx="11"/>
          </p:nvPr>
        </p:nvSpPr>
        <p:spPr>
          <a:xfrm>
            <a:off x="3028950" y="6356351"/>
            <a:ext cx="3086100" cy="365125"/>
          </a:xfrm>
        </p:spPr>
        <p:txBody>
          <a:bodyPr/>
          <a:lstStyle/>
          <a:p>
            <a:r>
              <a:rPr lang="he-IL" dirty="0" smtClean="0"/>
              <a:t>מרי גבע</a:t>
            </a:r>
            <a:endParaRPr lang="he-IL" dirty="0"/>
          </a:p>
        </p:txBody>
      </p:sp>
      <p:sp>
        <p:nvSpPr>
          <p:cNvPr id="18" name="מציין מיקום של מספר שקופית 17"/>
          <p:cNvSpPr>
            <a:spLocks noGrp="1"/>
          </p:cNvSpPr>
          <p:nvPr>
            <p:ph type="sldNum" sz="quarter" idx="12"/>
          </p:nvPr>
        </p:nvSpPr>
        <p:spPr/>
        <p:txBody>
          <a:bodyPr/>
          <a:lstStyle/>
          <a:p>
            <a:fld id="{77023934-BADD-4130-90EE-11542C7F62BC}" type="datetime8">
              <a:rPr lang="he-IL" smtClean="0"/>
              <a:pPr/>
              <a:t>28 ינואר 16</a:t>
            </a:fld>
            <a:endParaRPr lang="he-IL" dirty="0"/>
          </a:p>
        </p:txBody>
      </p:sp>
      <p:pic>
        <p:nvPicPr>
          <p:cNvPr id="1026" name="Picture 2" descr="http://ok-consulting.co.il/sites/ok-consulting.co.il/files/projectmn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2532" y="83684"/>
            <a:ext cx="880163" cy="9132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ramkrm.co.il/SafeCMS_Images/keep-the-gear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84063" y="83684"/>
            <a:ext cx="1108873" cy="831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522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r>
              <a:rPr lang="he-IL" smtClean="0"/>
              <a:t>‹#›</a:t>
            </a:r>
            <a:endParaRPr lang="he-IL"/>
          </a:p>
        </p:txBody>
      </p:sp>
      <p:sp>
        <p:nvSpPr>
          <p:cNvPr id="4" name="מציין מיקום של כותרת תחתונה 3"/>
          <p:cNvSpPr>
            <a:spLocks noGrp="1"/>
          </p:cNvSpPr>
          <p:nvPr>
            <p:ph type="ftr" sz="quarter" idx="11"/>
          </p:nvPr>
        </p:nvSpPr>
        <p:spPr/>
        <p:txBody>
          <a:bodyPr/>
          <a:lstStyle/>
          <a:p>
            <a:r>
              <a:rPr lang="he-IL" smtClean="0"/>
              <a:t>מרי גבע</a:t>
            </a:r>
            <a:endParaRPr lang="he-IL"/>
          </a:p>
        </p:txBody>
      </p:sp>
      <p:sp>
        <p:nvSpPr>
          <p:cNvPr id="5" name="מציין מיקום של מספר שקופית 4"/>
          <p:cNvSpPr>
            <a:spLocks noGrp="1"/>
          </p:cNvSpPr>
          <p:nvPr>
            <p:ph type="sldNum" sz="quarter" idx="12"/>
          </p:nvPr>
        </p:nvSpPr>
        <p:spPr/>
        <p:txBody>
          <a:bodyPr/>
          <a:lstStyle/>
          <a:p>
            <a:fld id="{CC24948B-B583-469B-AECF-10EC172BE515}" type="slidenum">
              <a:rPr lang="he-IL" smtClean="0"/>
              <a:pPr/>
              <a:t>‹#›</a:t>
            </a:fld>
            <a:endParaRPr lang="he-IL"/>
          </a:p>
        </p:txBody>
      </p:sp>
    </p:spTree>
    <p:extLst>
      <p:ext uri="{BB962C8B-B14F-4D97-AF65-F5344CB8AC3E}">
        <p14:creationId xmlns:p14="http://schemas.microsoft.com/office/powerpoint/2010/main" val="224715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r>
              <a:rPr lang="he-IL" smtClean="0"/>
              <a:t>‹#›</a:t>
            </a:r>
            <a:endParaRPr lang="he-IL"/>
          </a:p>
        </p:txBody>
      </p:sp>
      <p:sp>
        <p:nvSpPr>
          <p:cNvPr id="4" name="מציין מיקום של כותרת תחתונה 3"/>
          <p:cNvSpPr>
            <a:spLocks noGrp="1"/>
          </p:cNvSpPr>
          <p:nvPr>
            <p:ph type="ftr" sz="quarter" idx="11"/>
          </p:nvPr>
        </p:nvSpPr>
        <p:spPr/>
        <p:txBody>
          <a:bodyPr/>
          <a:lstStyle/>
          <a:p>
            <a:r>
              <a:rPr lang="he-IL" smtClean="0"/>
              <a:t>מרי גבע</a:t>
            </a:r>
            <a:endParaRPr lang="he-IL"/>
          </a:p>
        </p:txBody>
      </p:sp>
      <p:sp>
        <p:nvSpPr>
          <p:cNvPr id="5" name="מציין מיקום של מספר שקופית 4"/>
          <p:cNvSpPr>
            <a:spLocks noGrp="1"/>
          </p:cNvSpPr>
          <p:nvPr>
            <p:ph type="sldNum" sz="quarter" idx="12"/>
          </p:nvPr>
        </p:nvSpPr>
        <p:spPr/>
        <p:txBody>
          <a:bodyPr/>
          <a:lstStyle/>
          <a:p>
            <a:fld id="{CC24948B-B583-469B-AECF-10EC172BE515}" type="slidenum">
              <a:rPr lang="he-IL" smtClean="0"/>
              <a:pPr/>
              <a:t>‹#›</a:t>
            </a:fld>
            <a:endParaRPr lang="he-IL"/>
          </a:p>
        </p:txBody>
      </p:sp>
    </p:spTree>
    <p:extLst>
      <p:ext uri="{BB962C8B-B14F-4D97-AF65-F5344CB8AC3E}">
        <p14:creationId xmlns:p14="http://schemas.microsoft.com/office/powerpoint/2010/main" val="3108936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r>
              <a:rPr lang="he-IL" smtClean="0"/>
              <a:t>‹#›</a:t>
            </a:r>
            <a:endParaRPr lang="he-IL"/>
          </a:p>
        </p:txBody>
      </p:sp>
      <p:sp>
        <p:nvSpPr>
          <p:cNvPr id="5" name="מציין מיקום של כותרת תחתונה 4"/>
          <p:cNvSpPr>
            <a:spLocks noGrp="1"/>
          </p:cNvSpPr>
          <p:nvPr>
            <p:ph type="ftr" sz="quarter" idx="11"/>
          </p:nvPr>
        </p:nvSpPr>
        <p:spPr/>
        <p:txBody>
          <a:bodyPr/>
          <a:lstStyle/>
          <a:p>
            <a:r>
              <a:rPr lang="he-IL" smtClean="0"/>
              <a:t>מרי גבע</a:t>
            </a:r>
            <a:endParaRPr lang="he-IL"/>
          </a:p>
        </p:txBody>
      </p:sp>
      <p:sp>
        <p:nvSpPr>
          <p:cNvPr id="6" name="מציין מיקום של מספר שקופית 5"/>
          <p:cNvSpPr>
            <a:spLocks noGrp="1"/>
          </p:cNvSpPr>
          <p:nvPr>
            <p:ph type="sldNum" sz="quarter" idx="12"/>
          </p:nvPr>
        </p:nvSpPr>
        <p:spPr/>
        <p:txBody>
          <a:bodyPr/>
          <a:lstStyle/>
          <a:p>
            <a:fld id="{9FA8562D-CBC2-4E2D-8A27-137D4F07A432}" type="slidenum">
              <a:rPr lang="he-IL" smtClean="0"/>
              <a:pPr/>
              <a:t>‹#›</a:t>
            </a:fld>
            <a:endParaRPr lang="he-IL"/>
          </a:p>
        </p:txBody>
      </p:sp>
    </p:spTree>
    <p:extLst>
      <p:ext uri="{BB962C8B-B14F-4D97-AF65-F5344CB8AC3E}">
        <p14:creationId xmlns:p14="http://schemas.microsoft.com/office/powerpoint/2010/main" val="359968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r>
              <a:rPr lang="he-IL" smtClean="0"/>
              <a:t>‹#›</a:t>
            </a:r>
            <a:endParaRPr lang="he-IL"/>
          </a:p>
        </p:txBody>
      </p:sp>
      <p:sp>
        <p:nvSpPr>
          <p:cNvPr id="5" name="מציין מיקום של כותרת תחתונה 4"/>
          <p:cNvSpPr>
            <a:spLocks noGrp="1"/>
          </p:cNvSpPr>
          <p:nvPr>
            <p:ph type="ftr" sz="quarter" idx="11"/>
          </p:nvPr>
        </p:nvSpPr>
        <p:spPr/>
        <p:txBody>
          <a:bodyPr/>
          <a:lstStyle/>
          <a:p>
            <a:r>
              <a:rPr lang="he-IL" smtClean="0"/>
              <a:t>מרי גבע</a:t>
            </a:r>
            <a:endParaRPr lang="he-IL"/>
          </a:p>
        </p:txBody>
      </p:sp>
      <p:sp>
        <p:nvSpPr>
          <p:cNvPr id="6" name="מציין מיקום של מספר שקופית 5"/>
          <p:cNvSpPr>
            <a:spLocks noGrp="1"/>
          </p:cNvSpPr>
          <p:nvPr>
            <p:ph type="sldNum" sz="quarter" idx="12"/>
          </p:nvPr>
        </p:nvSpPr>
        <p:spPr/>
        <p:txBody>
          <a:bodyPr/>
          <a:lstStyle/>
          <a:p>
            <a:fld id="{9FA8562D-CBC2-4E2D-8A27-137D4F07A432}" type="slidenum">
              <a:rPr lang="he-IL" smtClean="0"/>
              <a:pPr/>
              <a:t>‹#›</a:t>
            </a:fld>
            <a:endParaRPr lang="he-IL"/>
          </a:p>
        </p:txBody>
      </p:sp>
    </p:spTree>
    <p:extLst>
      <p:ext uri="{BB962C8B-B14F-4D97-AF65-F5344CB8AC3E}">
        <p14:creationId xmlns:p14="http://schemas.microsoft.com/office/powerpoint/2010/main" val="275234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8"/>
            <a:ext cx="78867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r>
              <a:rPr lang="he-IL" smtClean="0"/>
              <a:t>‹#›</a:t>
            </a:r>
            <a:endParaRPr lang="he-IL"/>
          </a:p>
        </p:txBody>
      </p:sp>
      <p:sp>
        <p:nvSpPr>
          <p:cNvPr id="5" name="מציין מיקום של כותרת תחתונה 4"/>
          <p:cNvSpPr>
            <a:spLocks noGrp="1"/>
          </p:cNvSpPr>
          <p:nvPr>
            <p:ph type="ftr" sz="quarter" idx="11"/>
          </p:nvPr>
        </p:nvSpPr>
        <p:spPr/>
        <p:txBody>
          <a:bodyPr/>
          <a:lstStyle/>
          <a:p>
            <a:r>
              <a:rPr lang="he-IL" smtClean="0"/>
              <a:t>מרי גבע</a:t>
            </a:r>
            <a:endParaRPr lang="he-IL"/>
          </a:p>
        </p:txBody>
      </p:sp>
      <p:sp>
        <p:nvSpPr>
          <p:cNvPr id="6" name="מציין מיקום של מספר שקופית 5"/>
          <p:cNvSpPr>
            <a:spLocks noGrp="1"/>
          </p:cNvSpPr>
          <p:nvPr>
            <p:ph type="sldNum" sz="quarter" idx="12"/>
          </p:nvPr>
        </p:nvSpPr>
        <p:spPr/>
        <p:txBody>
          <a:bodyPr/>
          <a:lstStyle/>
          <a:p>
            <a:fld id="{9FA8562D-CBC2-4E2D-8A27-137D4F07A432}" type="slidenum">
              <a:rPr lang="he-IL" smtClean="0"/>
              <a:pPr/>
              <a:t>‹#›</a:t>
            </a:fld>
            <a:endParaRPr lang="he-IL"/>
          </a:p>
        </p:txBody>
      </p:sp>
    </p:spTree>
    <p:extLst>
      <p:ext uri="{BB962C8B-B14F-4D97-AF65-F5344CB8AC3E}">
        <p14:creationId xmlns:p14="http://schemas.microsoft.com/office/powerpoint/2010/main" val="431875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28650" y="1825625"/>
            <a:ext cx="386715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825625"/>
            <a:ext cx="386715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r>
              <a:rPr lang="he-IL" smtClean="0"/>
              <a:t>‹#›</a:t>
            </a:r>
            <a:endParaRPr lang="he-IL"/>
          </a:p>
        </p:txBody>
      </p:sp>
      <p:sp>
        <p:nvSpPr>
          <p:cNvPr id="6" name="מציין מיקום של כותרת תחתונה 5"/>
          <p:cNvSpPr>
            <a:spLocks noGrp="1"/>
          </p:cNvSpPr>
          <p:nvPr>
            <p:ph type="ftr" sz="quarter" idx="11"/>
          </p:nvPr>
        </p:nvSpPr>
        <p:spPr/>
        <p:txBody>
          <a:bodyPr/>
          <a:lstStyle/>
          <a:p>
            <a:r>
              <a:rPr lang="he-IL" smtClean="0"/>
              <a:t>מרי גבע</a:t>
            </a:r>
            <a:endParaRPr lang="he-IL"/>
          </a:p>
        </p:txBody>
      </p:sp>
      <p:sp>
        <p:nvSpPr>
          <p:cNvPr id="7" name="מציין מיקום של מספר שקופית 6"/>
          <p:cNvSpPr>
            <a:spLocks noGrp="1"/>
          </p:cNvSpPr>
          <p:nvPr>
            <p:ph type="sldNum" sz="quarter" idx="12"/>
          </p:nvPr>
        </p:nvSpPr>
        <p:spPr/>
        <p:txBody>
          <a:bodyPr/>
          <a:lstStyle/>
          <a:p>
            <a:fld id="{9FA8562D-CBC2-4E2D-8A27-137D4F07A432}" type="slidenum">
              <a:rPr lang="he-IL" smtClean="0"/>
              <a:pPr/>
              <a:t>‹#›</a:t>
            </a:fld>
            <a:endParaRPr lang="he-IL"/>
          </a:p>
        </p:txBody>
      </p:sp>
    </p:spTree>
    <p:extLst>
      <p:ext uri="{BB962C8B-B14F-4D97-AF65-F5344CB8AC3E}">
        <p14:creationId xmlns:p14="http://schemas.microsoft.com/office/powerpoint/2010/main" val="2103193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30238" y="365125"/>
            <a:ext cx="78867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30238" y="2505075"/>
            <a:ext cx="386873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29150" y="2505075"/>
            <a:ext cx="38877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r>
              <a:rPr lang="he-IL" smtClean="0"/>
              <a:t>‹#›</a:t>
            </a:r>
            <a:endParaRPr lang="he-IL"/>
          </a:p>
        </p:txBody>
      </p:sp>
      <p:sp>
        <p:nvSpPr>
          <p:cNvPr id="8" name="מציין מיקום של כותרת תחתונה 7"/>
          <p:cNvSpPr>
            <a:spLocks noGrp="1"/>
          </p:cNvSpPr>
          <p:nvPr>
            <p:ph type="ftr" sz="quarter" idx="11"/>
          </p:nvPr>
        </p:nvSpPr>
        <p:spPr/>
        <p:txBody>
          <a:bodyPr/>
          <a:lstStyle/>
          <a:p>
            <a:r>
              <a:rPr lang="he-IL" smtClean="0"/>
              <a:t>מרי גבע</a:t>
            </a:r>
            <a:endParaRPr lang="he-IL"/>
          </a:p>
        </p:txBody>
      </p:sp>
      <p:sp>
        <p:nvSpPr>
          <p:cNvPr id="9" name="מציין מיקום של מספר שקופית 8"/>
          <p:cNvSpPr>
            <a:spLocks noGrp="1"/>
          </p:cNvSpPr>
          <p:nvPr>
            <p:ph type="sldNum" sz="quarter" idx="12"/>
          </p:nvPr>
        </p:nvSpPr>
        <p:spPr/>
        <p:txBody>
          <a:bodyPr/>
          <a:lstStyle/>
          <a:p>
            <a:fld id="{9FA8562D-CBC2-4E2D-8A27-137D4F07A432}" type="slidenum">
              <a:rPr lang="he-IL" smtClean="0"/>
              <a:pPr/>
              <a:t>‹#›</a:t>
            </a:fld>
            <a:endParaRPr lang="he-IL"/>
          </a:p>
        </p:txBody>
      </p:sp>
    </p:spTree>
    <p:extLst>
      <p:ext uri="{BB962C8B-B14F-4D97-AF65-F5344CB8AC3E}">
        <p14:creationId xmlns:p14="http://schemas.microsoft.com/office/powerpoint/2010/main" val="383557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r>
              <a:rPr lang="he-IL" smtClean="0"/>
              <a:t>‹#›</a:t>
            </a:r>
            <a:endParaRPr lang="he-IL"/>
          </a:p>
        </p:txBody>
      </p:sp>
      <p:sp>
        <p:nvSpPr>
          <p:cNvPr id="5" name="Footer Placeholder 4"/>
          <p:cNvSpPr>
            <a:spLocks noGrp="1"/>
          </p:cNvSpPr>
          <p:nvPr>
            <p:ph type="ftr" sz="quarter" idx="11"/>
          </p:nvPr>
        </p:nvSpPr>
        <p:spPr/>
        <p:txBody>
          <a:bodyPr/>
          <a:lstStyle/>
          <a:p>
            <a:r>
              <a:rPr lang="he-IL" smtClean="0"/>
              <a:t>מרי גבע</a:t>
            </a:r>
            <a:endParaRPr lang="he-IL"/>
          </a:p>
        </p:txBody>
      </p:sp>
      <p:sp>
        <p:nvSpPr>
          <p:cNvPr id="6" name="Slide Number Placeholder 5"/>
          <p:cNvSpPr>
            <a:spLocks noGrp="1"/>
          </p:cNvSpPr>
          <p:nvPr>
            <p:ph type="sldNum" sz="quarter" idx="12"/>
          </p:nvPr>
        </p:nvSpPr>
        <p:spPr/>
        <p:txBody>
          <a:bodyPr/>
          <a:lstStyle/>
          <a:p>
            <a:fld id="{CC24948B-B583-469B-AECF-10EC172BE515}" type="slidenum">
              <a:rPr lang="he-IL" smtClean="0"/>
              <a:pPr/>
              <a:t>‹#›</a:t>
            </a:fld>
            <a:endParaRPr lang="he-IL"/>
          </a:p>
        </p:txBody>
      </p:sp>
    </p:spTree>
    <p:extLst>
      <p:ext uri="{BB962C8B-B14F-4D97-AF65-F5344CB8AC3E}">
        <p14:creationId xmlns:p14="http://schemas.microsoft.com/office/powerpoint/2010/main" val="5798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r>
              <a:rPr lang="he-IL" smtClean="0"/>
              <a:t>‹#›</a:t>
            </a:r>
            <a:endParaRPr lang="he-IL"/>
          </a:p>
        </p:txBody>
      </p:sp>
      <p:sp>
        <p:nvSpPr>
          <p:cNvPr id="4" name="מציין מיקום של כותרת תחתונה 3"/>
          <p:cNvSpPr>
            <a:spLocks noGrp="1"/>
          </p:cNvSpPr>
          <p:nvPr>
            <p:ph type="ftr" sz="quarter" idx="11"/>
          </p:nvPr>
        </p:nvSpPr>
        <p:spPr/>
        <p:txBody>
          <a:bodyPr/>
          <a:lstStyle/>
          <a:p>
            <a:r>
              <a:rPr lang="he-IL" smtClean="0"/>
              <a:t>מרי גבע</a:t>
            </a:r>
            <a:endParaRPr lang="he-IL"/>
          </a:p>
        </p:txBody>
      </p:sp>
      <p:sp>
        <p:nvSpPr>
          <p:cNvPr id="5" name="מציין מיקום של מספר שקופית 4"/>
          <p:cNvSpPr>
            <a:spLocks noGrp="1"/>
          </p:cNvSpPr>
          <p:nvPr>
            <p:ph type="sldNum" sz="quarter" idx="12"/>
          </p:nvPr>
        </p:nvSpPr>
        <p:spPr/>
        <p:txBody>
          <a:bodyPr/>
          <a:lstStyle/>
          <a:p>
            <a:fld id="{9FA8562D-CBC2-4E2D-8A27-137D4F07A432}" type="slidenum">
              <a:rPr lang="he-IL" smtClean="0"/>
              <a:pPr/>
              <a:t>‹#›</a:t>
            </a:fld>
            <a:endParaRPr lang="he-IL"/>
          </a:p>
        </p:txBody>
      </p:sp>
    </p:spTree>
    <p:extLst>
      <p:ext uri="{BB962C8B-B14F-4D97-AF65-F5344CB8AC3E}">
        <p14:creationId xmlns:p14="http://schemas.microsoft.com/office/powerpoint/2010/main" val="346947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a:p>
        </p:txBody>
      </p:sp>
      <p:sp>
        <p:nvSpPr>
          <p:cNvPr id="4" name="מציין מיקום של מספר שקופית 3"/>
          <p:cNvSpPr>
            <a:spLocks noGrp="1"/>
          </p:cNvSpPr>
          <p:nvPr>
            <p:ph type="sldNum" sz="quarter" idx="12"/>
          </p:nvPr>
        </p:nvSpPr>
        <p:spPr/>
        <p:txBody>
          <a:bodyPr/>
          <a:lstStyle/>
          <a:p>
            <a:fld id="{9FA8562D-CBC2-4E2D-8A27-137D4F07A432}" type="slidenum">
              <a:rPr lang="he-IL" smtClean="0"/>
              <a:pPr/>
              <a:t>‹#›</a:t>
            </a:fld>
            <a:endParaRPr lang="he-IL"/>
          </a:p>
        </p:txBody>
      </p:sp>
    </p:spTree>
    <p:extLst>
      <p:ext uri="{BB962C8B-B14F-4D97-AF65-F5344CB8AC3E}">
        <p14:creationId xmlns:p14="http://schemas.microsoft.com/office/powerpoint/2010/main" val="3143977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30238" y="457200"/>
            <a:ext cx="2949575"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r>
              <a:rPr lang="he-IL" smtClean="0"/>
              <a:t>‹#›</a:t>
            </a:r>
            <a:endParaRPr lang="he-IL"/>
          </a:p>
        </p:txBody>
      </p:sp>
      <p:sp>
        <p:nvSpPr>
          <p:cNvPr id="6" name="מציין מיקום של כותרת תחתונה 5"/>
          <p:cNvSpPr>
            <a:spLocks noGrp="1"/>
          </p:cNvSpPr>
          <p:nvPr>
            <p:ph type="ftr" sz="quarter" idx="11"/>
          </p:nvPr>
        </p:nvSpPr>
        <p:spPr/>
        <p:txBody>
          <a:bodyPr/>
          <a:lstStyle/>
          <a:p>
            <a:r>
              <a:rPr lang="he-IL" smtClean="0"/>
              <a:t>מרי גבע</a:t>
            </a:r>
            <a:endParaRPr lang="he-IL"/>
          </a:p>
        </p:txBody>
      </p:sp>
      <p:sp>
        <p:nvSpPr>
          <p:cNvPr id="7" name="מציין מיקום של מספר שקופית 6"/>
          <p:cNvSpPr>
            <a:spLocks noGrp="1"/>
          </p:cNvSpPr>
          <p:nvPr>
            <p:ph type="sldNum" sz="quarter" idx="12"/>
          </p:nvPr>
        </p:nvSpPr>
        <p:spPr/>
        <p:txBody>
          <a:bodyPr/>
          <a:lstStyle/>
          <a:p>
            <a:fld id="{9FA8562D-CBC2-4E2D-8A27-137D4F07A432}" type="slidenum">
              <a:rPr lang="he-IL" smtClean="0"/>
              <a:pPr/>
              <a:t>‹#›</a:t>
            </a:fld>
            <a:endParaRPr lang="he-IL"/>
          </a:p>
        </p:txBody>
      </p:sp>
    </p:spTree>
    <p:extLst>
      <p:ext uri="{BB962C8B-B14F-4D97-AF65-F5344CB8AC3E}">
        <p14:creationId xmlns:p14="http://schemas.microsoft.com/office/powerpoint/2010/main" val="1136249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30238" y="457200"/>
            <a:ext cx="2949575"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r>
              <a:rPr lang="he-IL" smtClean="0"/>
              <a:t>‹#›</a:t>
            </a:r>
            <a:endParaRPr lang="he-IL"/>
          </a:p>
        </p:txBody>
      </p:sp>
      <p:sp>
        <p:nvSpPr>
          <p:cNvPr id="6" name="מציין מיקום של כותרת תחתונה 5"/>
          <p:cNvSpPr>
            <a:spLocks noGrp="1"/>
          </p:cNvSpPr>
          <p:nvPr>
            <p:ph type="ftr" sz="quarter" idx="11"/>
          </p:nvPr>
        </p:nvSpPr>
        <p:spPr/>
        <p:txBody>
          <a:bodyPr/>
          <a:lstStyle/>
          <a:p>
            <a:r>
              <a:rPr lang="he-IL" smtClean="0"/>
              <a:t>מרי גבע</a:t>
            </a:r>
            <a:endParaRPr lang="he-IL"/>
          </a:p>
        </p:txBody>
      </p:sp>
      <p:sp>
        <p:nvSpPr>
          <p:cNvPr id="7" name="מציין מיקום של מספר שקופית 6"/>
          <p:cNvSpPr>
            <a:spLocks noGrp="1"/>
          </p:cNvSpPr>
          <p:nvPr>
            <p:ph type="sldNum" sz="quarter" idx="12"/>
          </p:nvPr>
        </p:nvSpPr>
        <p:spPr/>
        <p:txBody>
          <a:bodyPr/>
          <a:lstStyle/>
          <a:p>
            <a:fld id="{9FA8562D-CBC2-4E2D-8A27-137D4F07A432}" type="slidenum">
              <a:rPr lang="he-IL" smtClean="0"/>
              <a:pPr/>
              <a:t>‹#›</a:t>
            </a:fld>
            <a:endParaRPr lang="he-IL"/>
          </a:p>
        </p:txBody>
      </p:sp>
    </p:spTree>
    <p:extLst>
      <p:ext uri="{BB962C8B-B14F-4D97-AF65-F5344CB8AC3E}">
        <p14:creationId xmlns:p14="http://schemas.microsoft.com/office/powerpoint/2010/main" val="3029627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r>
              <a:rPr lang="he-IL" smtClean="0"/>
              <a:t>‹#›</a:t>
            </a:r>
            <a:endParaRPr lang="he-IL"/>
          </a:p>
        </p:txBody>
      </p:sp>
      <p:sp>
        <p:nvSpPr>
          <p:cNvPr id="5" name="מציין מיקום של כותרת תחתונה 4"/>
          <p:cNvSpPr>
            <a:spLocks noGrp="1"/>
          </p:cNvSpPr>
          <p:nvPr>
            <p:ph type="ftr" sz="quarter" idx="11"/>
          </p:nvPr>
        </p:nvSpPr>
        <p:spPr/>
        <p:txBody>
          <a:bodyPr/>
          <a:lstStyle/>
          <a:p>
            <a:r>
              <a:rPr lang="he-IL" smtClean="0"/>
              <a:t>מרי גבע</a:t>
            </a:r>
            <a:endParaRPr lang="he-IL"/>
          </a:p>
        </p:txBody>
      </p:sp>
      <p:sp>
        <p:nvSpPr>
          <p:cNvPr id="6" name="מציין מיקום של מספר שקופית 5"/>
          <p:cNvSpPr>
            <a:spLocks noGrp="1"/>
          </p:cNvSpPr>
          <p:nvPr>
            <p:ph type="sldNum" sz="quarter" idx="12"/>
          </p:nvPr>
        </p:nvSpPr>
        <p:spPr/>
        <p:txBody>
          <a:bodyPr/>
          <a:lstStyle/>
          <a:p>
            <a:fld id="{9FA8562D-CBC2-4E2D-8A27-137D4F07A432}" type="slidenum">
              <a:rPr lang="he-IL" smtClean="0"/>
              <a:pPr/>
              <a:t>‹#›</a:t>
            </a:fld>
            <a:endParaRPr lang="he-IL"/>
          </a:p>
        </p:txBody>
      </p:sp>
    </p:spTree>
    <p:extLst>
      <p:ext uri="{BB962C8B-B14F-4D97-AF65-F5344CB8AC3E}">
        <p14:creationId xmlns:p14="http://schemas.microsoft.com/office/powerpoint/2010/main" val="1912096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28650" y="365125"/>
            <a:ext cx="57626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r>
              <a:rPr lang="he-IL" smtClean="0"/>
              <a:t>‹#›</a:t>
            </a:r>
            <a:endParaRPr lang="he-IL"/>
          </a:p>
        </p:txBody>
      </p:sp>
      <p:sp>
        <p:nvSpPr>
          <p:cNvPr id="5" name="מציין מיקום של כותרת תחתונה 4"/>
          <p:cNvSpPr>
            <a:spLocks noGrp="1"/>
          </p:cNvSpPr>
          <p:nvPr>
            <p:ph type="ftr" sz="quarter" idx="11"/>
          </p:nvPr>
        </p:nvSpPr>
        <p:spPr/>
        <p:txBody>
          <a:bodyPr/>
          <a:lstStyle/>
          <a:p>
            <a:r>
              <a:rPr lang="he-IL" smtClean="0"/>
              <a:t>מרי גבע</a:t>
            </a:r>
            <a:endParaRPr lang="he-IL"/>
          </a:p>
        </p:txBody>
      </p:sp>
      <p:sp>
        <p:nvSpPr>
          <p:cNvPr id="6" name="מציין מיקום של מספר שקופית 5"/>
          <p:cNvSpPr>
            <a:spLocks noGrp="1"/>
          </p:cNvSpPr>
          <p:nvPr>
            <p:ph type="sldNum" sz="quarter" idx="12"/>
          </p:nvPr>
        </p:nvSpPr>
        <p:spPr/>
        <p:txBody>
          <a:bodyPr/>
          <a:lstStyle/>
          <a:p>
            <a:fld id="{9FA8562D-CBC2-4E2D-8A27-137D4F07A432}" type="slidenum">
              <a:rPr lang="he-IL" smtClean="0"/>
              <a:pPr/>
              <a:t>‹#›</a:t>
            </a:fld>
            <a:endParaRPr lang="he-IL"/>
          </a:p>
        </p:txBody>
      </p:sp>
    </p:spTree>
    <p:extLst>
      <p:ext uri="{BB962C8B-B14F-4D97-AF65-F5344CB8AC3E}">
        <p14:creationId xmlns:p14="http://schemas.microsoft.com/office/powerpoint/2010/main" val="664295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r>
              <a:rPr lang="he-IL" smtClean="0"/>
              <a:t>‹#›</a:t>
            </a:r>
            <a:endParaRPr lang="he-IL"/>
          </a:p>
        </p:txBody>
      </p:sp>
      <p:sp>
        <p:nvSpPr>
          <p:cNvPr id="5" name="מציין מיקום של כותרת תחתונה 4"/>
          <p:cNvSpPr>
            <a:spLocks noGrp="1"/>
          </p:cNvSpPr>
          <p:nvPr>
            <p:ph type="ftr" sz="quarter" idx="11"/>
          </p:nvPr>
        </p:nvSpPr>
        <p:spPr/>
        <p:txBody>
          <a:bodyPr/>
          <a:lstStyle/>
          <a:p>
            <a:r>
              <a:rPr lang="he-IL" smtClean="0"/>
              <a:t>מרי גבע</a:t>
            </a:r>
            <a:endParaRPr lang="he-IL"/>
          </a:p>
        </p:txBody>
      </p:sp>
      <p:sp>
        <p:nvSpPr>
          <p:cNvPr id="6" name="מציין מיקום של מספר שקופית 5"/>
          <p:cNvSpPr>
            <a:spLocks noGrp="1"/>
          </p:cNvSpPr>
          <p:nvPr>
            <p:ph type="sldNum" sz="quarter" idx="12"/>
          </p:nvPr>
        </p:nvSpPr>
        <p:spPr/>
        <p:txBody>
          <a:bodyPr/>
          <a:lstStyle/>
          <a:p>
            <a:fld id="{A6D4B333-A657-45E6-8B38-0A843716ED72}" type="slidenum">
              <a:rPr lang="he-IL" smtClean="0"/>
              <a:pPr/>
              <a:t>‹#›</a:t>
            </a:fld>
            <a:endParaRPr lang="he-IL"/>
          </a:p>
        </p:txBody>
      </p:sp>
    </p:spTree>
    <p:extLst>
      <p:ext uri="{BB962C8B-B14F-4D97-AF65-F5344CB8AC3E}">
        <p14:creationId xmlns:p14="http://schemas.microsoft.com/office/powerpoint/2010/main" val="35185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r>
              <a:rPr lang="he-IL" smtClean="0"/>
              <a:t>‹#›</a:t>
            </a:r>
            <a:endParaRPr lang="he-IL"/>
          </a:p>
        </p:txBody>
      </p:sp>
      <p:sp>
        <p:nvSpPr>
          <p:cNvPr id="5" name="מציין מיקום של כותרת תחתונה 4"/>
          <p:cNvSpPr>
            <a:spLocks noGrp="1"/>
          </p:cNvSpPr>
          <p:nvPr>
            <p:ph type="ftr" sz="quarter" idx="11"/>
          </p:nvPr>
        </p:nvSpPr>
        <p:spPr/>
        <p:txBody>
          <a:bodyPr/>
          <a:lstStyle/>
          <a:p>
            <a:r>
              <a:rPr lang="he-IL" smtClean="0"/>
              <a:t>מרי גבע</a:t>
            </a:r>
            <a:endParaRPr lang="he-IL"/>
          </a:p>
        </p:txBody>
      </p:sp>
      <p:sp>
        <p:nvSpPr>
          <p:cNvPr id="6" name="מציין מיקום של מספר שקופית 5"/>
          <p:cNvSpPr>
            <a:spLocks noGrp="1"/>
          </p:cNvSpPr>
          <p:nvPr>
            <p:ph type="sldNum" sz="quarter" idx="12"/>
          </p:nvPr>
        </p:nvSpPr>
        <p:spPr/>
        <p:txBody>
          <a:bodyPr/>
          <a:lstStyle/>
          <a:p>
            <a:fld id="{A6D4B333-A657-45E6-8B38-0A843716ED72}" type="slidenum">
              <a:rPr lang="he-IL" smtClean="0"/>
              <a:pPr/>
              <a:t>‹#›</a:t>
            </a:fld>
            <a:endParaRPr lang="he-IL"/>
          </a:p>
        </p:txBody>
      </p:sp>
    </p:spTree>
    <p:extLst>
      <p:ext uri="{BB962C8B-B14F-4D97-AF65-F5344CB8AC3E}">
        <p14:creationId xmlns:p14="http://schemas.microsoft.com/office/powerpoint/2010/main" val="282054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8"/>
            <a:ext cx="78867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r>
              <a:rPr lang="he-IL" smtClean="0"/>
              <a:t>‹#›</a:t>
            </a:r>
            <a:endParaRPr lang="he-IL"/>
          </a:p>
        </p:txBody>
      </p:sp>
      <p:sp>
        <p:nvSpPr>
          <p:cNvPr id="5" name="מציין מיקום של כותרת תחתונה 4"/>
          <p:cNvSpPr>
            <a:spLocks noGrp="1"/>
          </p:cNvSpPr>
          <p:nvPr>
            <p:ph type="ftr" sz="quarter" idx="11"/>
          </p:nvPr>
        </p:nvSpPr>
        <p:spPr/>
        <p:txBody>
          <a:bodyPr/>
          <a:lstStyle/>
          <a:p>
            <a:r>
              <a:rPr lang="he-IL" smtClean="0"/>
              <a:t>מרי גבע</a:t>
            </a:r>
            <a:endParaRPr lang="he-IL"/>
          </a:p>
        </p:txBody>
      </p:sp>
      <p:sp>
        <p:nvSpPr>
          <p:cNvPr id="6" name="מציין מיקום של מספר שקופית 5"/>
          <p:cNvSpPr>
            <a:spLocks noGrp="1"/>
          </p:cNvSpPr>
          <p:nvPr>
            <p:ph type="sldNum" sz="quarter" idx="12"/>
          </p:nvPr>
        </p:nvSpPr>
        <p:spPr/>
        <p:txBody>
          <a:bodyPr/>
          <a:lstStyle/>
          <a:p>
            <a:fld id="{A6D4B333-A657-45E6-8B38-0A843716ED72}" type="slidenum">
              <a:rPr lang="he-IL" smtClean="0"/>
              <a:pPr/>
              <a:t>‹#›</a:t>
            </a:fld>
            <a:endParaRPr lang="he-IL"/>
          </a:p>
        </p:txBody>
      </p:sp>
    </p:spTree>
    <p:extLst>
      <p:ext uri="{BB962C8B-B14F-4D97-AF65-F5344CB8AC3E}">
        <p14:creationId xmlns:p14="http://schemas.microsoft.com/office/powerpoint/2010/main" val="4208474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28650" y="1825625"/>
            <a:ext cx="386715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825625"/>
            <a:ext cx="386715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r>
              <a:rPr lang="he-IL" smtClean="0"/>
              <a:t>‹#›</a:t>
            </a:r>
            <a:endParaRPr lang="he-IL"/>
          </a:p>
        </p:txBody>
      </p:sp>
      <p:sp>
        <p:nvSpPr>
          <p:cNvPr id="6" name="מציין מיקום של כותרת תחתונה 5"/>
          <p:cNvSpPr>
            <a:spLocks noGrp="1"/>
          </p:cNvSpPr>
          <p:nvPr>
            <p:ph type="ftr" sz="quarter" idx="11"/>
          </p:nvPr>
        </p:nvSpPr>
        <p:spPr/>
        <p:txBody>
          <a:bodyPr/>
          <a:lstStyle/>
          <a:p>
            <a:r>
              <a:rPr lang="he-IL" smtClean="0"/>
              <a:t>מרי גבע</a:t>
            </a:r>
            <a:endParaRPr lang="he-IL"/>
          </a:p>
        </p:txBody>
      </p:sp>
      <p:sp>
        <p:nvSpPr>
          <p:cNvPr id="7" name="מציין מיקום של מספר שקופית 6"/>
          <p:cNvSpPr>
            <a:spLocks noGrp="1"/>
          </p:cNvSpPr>
          <p:nvPr>
            <p:ph type="sldNum" sz="quarter" idx="12"/>
          </p:nvPr>
        </p:nvSpPr>
        <p:spPr/>
        <p:txBody>
          <a:bodyPr/>
          <a:lstStyle/>
          <a:p>
            <a:fld id="{A6D4B333-A657-45E6-8B38-0A843716ED72}" type="slidenum">
              <a:rPr lang="he-IL" smtClean="0"/>
              <a:pPr/>
              <a:t>‹#›</a:t>
            </a:fld>
            <a:endParaRPr lang="he-IL"/>
          </a:p>
        </p:txBody>
      </p:sp>
    </p:spTree>
    <p:extLst>
      <p:ext uri="{BB962C8B-B14F-4D97-AF65-F5344CB8AC3E}">
        <p14:creationId xmlns:p14="http://schemas.microsoft.com/office/powerpoint/2010/main" val="303649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r>
              <a:rPr lang="he-IL" smtClean="0"/>
              <a:t>‹#›</a:t>
            </a:r>
            <a:endParaRPr lang="he-IL"/>
          </a:p>
        </p:txBody>
      </p:sp>
      <p:sp>
        <p:nvSpPr>
          <p:cNvPr id="5" name="Footer Placeholder 4"/>
          <p:cNvSpPr>
            <a:spLocks noGrp="1"/>
          </p:cNvSpPr>
          <p:nvPr>
            <p:ph type="ftr" sz="quarter" idx="11"/>
          </p:nvPr>
        </p:nvSpPr>
        <p:spPr/>
        <p:txBody>
          <a:bodyPr/>
          <a:lstStyle/>
          <a:p>
            <a:r>
              <a:rPr lang="he-IL" smtClean="0"/>
              <a:t>מרי גבע</a:t>
            </a:r>
            <a:endParaRPr lang="he-IL"/>
          </a:p>
        </p:txBody>
      </p:sp>
      <p:sp>
        <p:nvSpPr>
          <p:cNvPr id="6" name="Slide Number Placeholder 5"/>
          <p:cNvSpPr>
            <a:spLocks noGrp="1"/>
          </p:cNvSpPr>
          <p:nvPr>
            <p:ph type="sldNum" sz="quarter" idx="12"/>
          </p:nvPr>
        </p:nvSpPr>
        <p:spPr/>
        <p:txBody>
          <a:bodyPr/>
          <a:lstStyle/>
          <a:p>
            <a:fld id="{CC24948B-B583-469B-AECF-10EC172BE515}" type="slidenum">
              <a:rPr lang="he-IL" smtClean="0"/>
              <a:pPr/>
              <a:t>‹#›</a:t>
            </a:fld>
            <a:endParaRPr lang="he-IL"/>
          </a:p>
        </p:txBody>
      </p:sp>
    </p:spTree>
    <p:extLst>
      <p:ext uri="{BB962C8B-B14F-4D97-AF65-F5344CB8AC3E}">
        <p14:creationId xmlns:p14="http://schemas.microsoft.com/office/powerpoint/2010/main" val="2875500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30238" y="365125"/>
            <a:ext cx="78867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30238" y="2505075"/>
            <a:ext cx="386873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29150" y="2505075"/>
            <a:ext cx="38877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r>
              <a:rPr lang="he-IL" smtClean="0"/>
              <a:t>‹#›</a:t>
            </a:r>
            <a:endParaRPr lang="he-IL"/>
          </a:p>
        </p:txBody>
      </p:sp>
      <p:sp>
        <p:nvSpPr>
          <p:cNvPr id="8" name="מציין מיקום של כותרת תחתונה 7"/>
          <p:cNvSpPr>
            <a:spLocks noGrp="1"/>
          </p:cNvSpPr>
          <p:nvPr>
            <p:ph type="ftr" sz="quarter" idx="11"/>
          </p:nvPr>
        </p:nvSpPr>
        <p:spPr/>
        <p:txBody>
          <a:bodyPr/>
          <a:lstStyle/>
          <a:p>
            <a:r>
              <a:rPr lang="he-IL" smtClean="0"/>
              <a:t>מרי גבע</a:t>
            </a:r>
            <a:endParaRPr lang="he-IL"/>
          </a:p>
        </p:txBody>
      </p:sp>
      <p:sp>
        <p:nvSpPr>
          <p:cNvPr id="9" name="מציין מיקום של מספר שקופית 8"/>
          <p:cNvSpPr>
            <a:spLocks noGrp="1"/>
          </p:cNvSpPr>
          <p:nvPr>
            <p:ph type="sldNum" sz="quarter" idx="12"/>
          </p:nvPr>
        </p:nvSpPr>
        <p:spPr/>
        <p:txBody>
          <a:bodyPr/>
          <a:lstStyle/>
          <a:p>
            <a:fld id="{A6D4B333-A657-45E6-8B38-0A843716ED72}" type="slidenum">
              <a:rPr lang="he-IL" smtClean="0"/>
              <a:pPr/>
              <a:t>‹#›</a:t>
            </a:fld>
            <a:endParaRPr lang="he-IL"/>
          </a:p>
        </p:txBody>
      </p:sp>
    </p:spTree>
    <p:extLst>
      <p:ext uri="{BB962C8B-B14F-4D97-AF65-F5344CB8AC3E}">
        <p14:creationId xmlns:p14="http://schemas.microsoft.com/office/powerpoint/2010/main" val="4127021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r>
              <a:rPr lang="he-IL" smtClean="0"/>
              <a:t>‹#›</a:t>
            </a:r>
            <a:endParaRPr lang="he-IL"/>
          </a:p>
        </p:txBody>
      </p:sp>
      <p:sp>
        <p:nvSpPr>
          <p:cNvPr id="4" name="מציין מיקום של כותרת תחתונה 3"/>
          <p:cNvSpPr>
            <a:spLocks noGrp="1"/>
          </p:cNvSpPr>
          <p:nvPr>
            <p:ph type="ftr" sz="quarter" idx="11"/>
          </p:nvPr>
        </p:nvSpPr>
        <p:spPr/>
        <p:txBody>
          <a:bodyPr/>
          <a:lstStyle/>
          <a:p>
            <a:r>
              <a:rPr lang="he-IL" smtClean="0"/>
              <a:t>מרי גבע</a:t>
            </a:r>
            <a:endParaRPr lang="he-IL"/>
          </a:p>
        </p:txBody>
      </p:sp>
      <p:sp>
        <p:nvSpPr>
          <p:cNvPr id="5" name="מציין מיקום של מספר שקופית 4"/>
          <p:cNvSpPr>
            <a:spLocks noGrp="1"/>
          </p:cNvSpPr>
          <p:nvPr>
            <p:ph type="sldNum" sz="quarter" idx="12"/>
          </p:nvPr>
        </p:nvSpPr>
        <p:spPr/>
        <p:txBody>
          <a:bodyPr/>
          <a:lstStyle/>
          <a:p>
            <a:fld id="{A6D4B333-A657-45E6-8B38-0A843716ED72}" type="slidenum">
              <a:rPr lang="he-IL" smtClean="0"/>
              <a:pPr/>
              <a:t>‹#›</a:t>
            </a:fld>
            <a:endParaRPr lang="he-IL"/>
          </a:p>
        </p:txBody>
      </p:sp>
    </p:spTree>
    <p:extLst>
      <p:ext uri="{BB962C8B-B14F-4D97-AF65-F5344CB8AC3E}">
        <p14:creationId xmlns:p14="http://schemas.microsoft.com/office/powerpoint/2010/main" val="1042532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a:p>
        </p:txBody>
      </p:sp>
      <p:sp>
        <p:nvSpPr>
          <p:cNvPr id="4" name="מציין מיקום של מספר שקופית 3"/>
          <p:cNvSpPr>
            <a:spLocks noGrp="1"/>
          </p:cNvSpPr>
          <p:nvPr>
            <p:ph type="sldNum" sz="quarter" idx="12"/>
          </p:nvPr>
        </p:nvSpPr>
        <p:spPr/>
        <p:txBody>
          <a:bodyPr/>
          <a:lstStyle/>
          <a:p>
            <a:fld id="{A6D4B333-A657-45E6-8B38-0A843716ED72}" type="slidenum">
              <a:rPr lang="he-IL" smtClean="0"/>
              <a:pPr/>
              <a:t>‹#›</a:t>
            </a:fld>
            <a:endParaRPr lang="he-IL"/>
          </a:p>
        </p:txBody>
      </p:sp>
    </p:spTree>
    <p:extLst>
      <p:ext uri="{BB962C8B-B14F-4D97-AF65-F5344CB8AC3E}">
        <p14:creationId xmlns:p14="http://schemas.microsoft.com/office/powerpoint/2010/main" val="1128774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30238" y="457200"/>
            <a:ext cx="2949575"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r>
              <a:rPr lang="he-IL" smtClean="0"/>
              <a:t>‹#›</a:t>
            </a:r>
            <a:endParaRPr lang="he-IL"/>
          </a:p>
        </p:txBody>
      </p:sp>
      <p:sp>
        <p:nvSpPr>
          <p:cNvPr id="6" name="מציין מיקום של כותרת תחתונה 5"/>
          <p:cNvSpPr>
            <a:spLocks noGrp="1"/>
          </p:cNvSpPr>
          <p:nvPr>
            <p:ph type="ftr" sz="quarter" idx="11"/>
          </p:nvPr>
        </p:nvSpPr>
        <p:spPr/>
        <p:txBody>
          <a:bodyPr/>
          <a:lstStyle/>
          <a:p>
            <a:r>
              <a:rPr lang="he-IL" smtClean="0"/>
              <a:t>מרי גבע</a:t>
            </a:r>
            <a:endParaRPr lang="he-IL"/>
          </a:p>
        </p:txBody>
      </p:sp>
      <p:sp>
        <p:nvSpPr>
          <p:cNvPr id="7" name="מציין מיקום של מספר שקופית 6"/>
          <p:cNvSpPr>
            <a:spLocks noGrp="1"/>
          </p:cNvSpPr>
          <p:nvPr>
            <p:ph type="sldNum" sz="quarter" idx="12"/>
          </p:nvPr>
        </p:nvSpPr>
        <p:spPr/>
        <p:txBody>
          <a:bodyPr/>
          <a:lstStyle/>
          <a:p>
            <a:fld id="{A6D4B333-A657-45E6-8B38-0A843716ED72}" type="slidenum">
              <a:rPr lang="he-IL" smtClean="0"/>
              <a:pPr/>
              <a:t>‹#›</a:t>
            </a:fld>
            <a:endParaRPr lang="he-IL"/>
          </a:p>
        </p:txBody>
      </p:sp>
    </p:spTree>
    <p:extLst>
      <p:ext uri="{BB962C8B-B14F-4D97-AF65-F5344CB8AC3E}">
        <p14:creationId xmlns:p14="http://schemas.microsoft.com/office/powerpoint/2010/main" val="1665299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30238" y="457200"/>
            <a:ext cx="2949575"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r>
              <a:rPr lang="he-IL" smtClean="0"/>
              <a:t>‹#›</a:t>
            </a:r>
            <a:endParaRPr lang="he-IL"/>
          </a:p>
        </p:txBody>
      </p:sp>
      <p:sp>
        <p:nvSpPr>
          <p:cNvPr id="6" name="מציין מיקום של כותרת תחתונה 5"/>
          <p:cNvSpPr>
            <a:spLocks noGrp="1"/>
          </p:cNvSpPr>
          <p:nvPr>
            <p:ph type="ftr" sz="quarter" idx="11"/>
          </p:nvPr>
        </p:nvSpPr>
        <p:spPr/>
        <p:txBody>
          <a:bodyPr/>
          <a:lstStyle/>
          <a:p>
            <a:r>
              <a:rPr lang="he-IL" smtClean="0"/>
              <a:t>מרי גבע</a:t>
            </a:r>
            <a:endParaRPr lang="he-IL"/>
          </a:p>
        </p:txBody>
      </p:sp>
      <p:sp>
        <p:nvSpPr>
          <p:cNvPr id="7" name="מציין מיקום של מספר שקופית 6"/>
          <p:cNvSpPr>
            <a:spLocks noGrp="1"/>
          </p:cNvSpPr>
          <p:nvPr>
            <p:ph type="sldNum" sz="quarter" idx="12"/>
          </p:nvPr>
        </p:nvSpPr>
        <p:spPr/>
        <p:txBody>
          <a:bodyPr/>
          <a:lstStyle/>
          <a:p>
            <a:fld id="{A6D4B333-A657-45E6-8B38-0A843716ED72}" type="slidenum">
              <a:rPr lang="he-IL" smtClean="0"/>
              <a:pPr/>
              <a:t>‹#›</a:t>
            </a:fld>
            <a:endParaRPr lang="he-IL"/>
          </a:p>
        </p:txBody>
      </p:sp>
    </p:spTree>
    <p:extLst>
      <p:ext uri="{BB962C8B-B14F-4D97-AF65-F5344CB8AC3E}">
        <p14:creationId xmlns:p14="http://schemas.microsoft.com/office/powerpoint/2010/main" val="3058556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r>
              <a:rPr lang="he-IL" smtClean="0"/>
              <a:t>‹#›</a:t>
            </a:r>
            <a:endParaRPr lang="he-IL"/>
          </a:p>
        </p:txBody>
      </p:sp>
      <p:sp>
        <p:nvSpPr>
          <p:cNvPr id="5" name="מציין מיקום של כותרת תחתונה 4"/>
          <p:cNvSpPr>
            <a:spLocks noGrp="1"/>
          </p:cNvSpPr>
          <p:nvPr>
            <p:ph type="ftr" sz="quarter" idx="11"/>
          </p:nvPr>
        </p:nvSpPr>
        <p:spPr/>
        <p:txBody>
          <a:bodyPr/>
          <a:lstStyle/>
          <a:p>
            <a:r>
              <a:rPr lang="he-IL" smtClean="0"/>
              <a:t>מרי גבע</a:t>
            </a:r>
            <a:endParaRPr lang="he-IL"/>
          </a:p>
        </p:txBody>
      </p:sp>
      <p:sp>
        <p:nvSpPr>
          <p:cNvPr id="6" name="מציין מיקום של מספר שקופית 5"/>
          <p:cNvSpPr>
            <a:spLocks noGrp="1"/>
          </p:cNvSpPr>
          <p:nvPr>
            <p:ph type="sldNum" sz="quarter" idx="12"/>
          </p:nvPr>
        </p:nvSpPr>
        <p:spPr/>
        <p:txBody>
          <a:bodyPr/>
          <a:lstStyle/>
          <a:p>
            <a:fld id="{A6D4B333-A657-45E6-8B38-0A843716ED72}" type="slidenum">
              <a:rPr lang="he-IL" smtClean="0"/>
              <a:pPr/>
              <a:t>‹#›</a:t>
            </a:fld>
            <a:endParaRPr lang="he-IL"/>
          </a:p>
        </p:txBody>
      </p:sp>
    </p:spTree>
    <p:extLst>
      <p:ext uri="{BB962C8B-B14F-4D97-AF65-F5344CB8AC3E}">
        <p14:creationId xmlns:p14="http://schemas.microsoft.com/office/powerpoint/2010/main" val="3107964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28650" y="365125"/>
            <a:ext cx="57626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r>
              <a:rPr lang="he-IL" smtClean="0"/>
              <a:t>‹#›</a:t>
            </a:r>
            <a:endParaRPr lang="he-IL"/>
          </a:p>
        </p:txBody>
      </p:sp>
      <p:sp>
        <p:nvSpPr>
          <p:cNvPr id="5" name="מציין מיקום של כותרת תחתונה 4"/>
          <p:cNvSpPr>
            <a:spLocks noGrp="1"/>
          </p:cNvSpPr>
          <p:nvPr>
            <p:ph type="ftr" sz="quarter" idx="11"/>
          </p:nvPr>
        </p:nvSpPr>
        <p:spPr/>
        <p:txBody>
          <a:bodyPr/>
          <a:lstStyle/>
          <a:p>
            <a:r>
              <a:rPr lang="he-IL" smtClean="0"/>
              <a:t>מרי גבע</a:t>
            </a:r>
            <a:endParaRPr lang="he-IL"/>
          </a:p>
        </p:txBody>
      </p:sp>
      <p:sp>
        <p:nvSpPr>
          <p:cNvPr id="6" name="מציין מיקום של מספר שקופית 5"/>
          <p:cNvSpPr>
            <a:spLocks noGrp="1"/>
          </p:cNvSpPr>
          <p:nvPr>
            <p:ph type="sldNum" sz="quarter" idx="12"/>
          </p:nvPr>
        </p:nvSpPr>
        <p:spPr/>
        <p:txBody>
          <a:bodyPr/>
          <a:lstStyle/>
          <a:p>
            <a:fld id="{A6D4B333-A657-45E6-8B38-0A843716ED72}" type="slidenum">
              <a:rPr lang="he-IL" smtClean="0"/>
              <a:pPr/>
              <a:t>‹#›</a:t>
            </a:fld>
            <a:endParaRPr lang="he-IL"/>
          </a:p>
        </p:txBody>
      </p:sp>
    </p:spTree>
    <p:extLst>
      <p:ext uri="{BB962C8B-B14F-4D97-AF65-F5344CB8AC3E}">
        <p14:creationId xmlns:p14="http://schemas.microsoft.com/office/powerpoint/2010/main" val="1008583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r>
              <a:rPr lang="he-IL" smtClean="0"/>
              <a:t>‹#›</a:t>
            </a:r>
            <a:endParaRPr lang="he-IL"/>
          </a:p>
        </p:txBody>
      </p:sp>
      <p:sp>
        <p:nvSpPr>
          <p:cNvPr id="5" name="מציין מיקום של כותרת תחתונה 4"/>
          <p:cNvSpPr>
            <a:spLocks noGrp="1"/>
          </p:cNvSpPr>
          <p:nvPr>
            <p:ph type="ftr" sz="quarter" idx="11"/>
          </p:nvPr>
        </p:nvSpPr>
        <p:spPr/>
        <p:txBody>
          <a:bodyPr/>
          <a:lstStyle/>
          <a:p>
            <a:r>
              <a:rPr lang="he-IL" smtClean="0"/>
              <a:t>מרי גבע</a:t>
            </a:r>
            <a:endParaRPr lang="he-IL"/>
          </a:p>
        </p:txBody>
      </p:sp>
      <p:sp>
        <p:nvSpPr>
          <p:cNvPr id="6" name="מציין מיקום של מספר שקופית 5"/>
          <p:cNvSpPr>
            <a:spLocks noGrp="1"/>
          </p:cNvSpPr>
          <p:nvPr>
            <p:ph type="sldNum" sz="quarter" idx="12"/>
          </p:nvPr>
        </p:nvSpPr>
        <p:spPr/>
        <p:txBody>
          <a:bodyPr/>
          <a:lstStyle/>
          <a:p>
            <a:fld id="{DCF073C6-B341-4AC6-B8B2-3B2634E13030}" type="slidenum">
              <a:rPr lang="he-IL" smtClean="0"/>
              <a:pPr/>
              <a:t>‹#›</a:t>
            </a:fld>
            <a:endParaRPr lang="he-IL"/>
          </a:p>
        </p:txBody>
      </p:sp>
    </p:spTree>
    <p:extLst>
      <p:ext uri="{BB962C8B-B14F-4D97-AF65-F5344CB8AC3E}">
        <p14:creationId xmlns:p14="http://schemas.microsoft.com/office/powerpoint/2010/main" val="15069595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r>
              <a:rPr lang="he-IL" smtClean="0"/>
              <a:t>‹#›</a:t>
            </a:r>
            <a:endParaRPr lang="he-IL"/>
          </a:p>
        </p:txBody>
      </p:sp>
      <p:sp>
        <p:nvSpPr>
          <p:cNvPr id="5" name="מציין מיקום של כותרת תחתונה 4"/>
          <p:cNvSpPr>
            <a:spLocks noGrp="1"/>
          </p:cNvSpPr>
          <p:nvPr>
            <p:ph type="ftr" sz="quarter" idx="11"/>
          </p:nvPr>
        </p:nvSpPr>
        <p:spPr/>
        <p:txBody>
          <a:bodyPr/>
          <a:lstStyle/>
          <a:p>
            <a:r>
              <a:rPr lang="he-IL" smtClean="0"/>
              <a:t>מרי גבע</a:t>
            </a:r>
            <a:endParaRPr lang="he-IL"/>
          </a:p>
        </p:txBody>
      </p:sp>
      <p:sp>
        <p:nvSpPr>
          <p:cNvPr id="6" name="מציין מיקום של מספר שקופית 5"/>
          <p:cNvSpPr>
            <a:spLocks noGrp="1"/>
          </p:cNvSpPr>
          <p:nvPr>
            <p:ph type="sldNum" sz="quarter" idx="12"/>
          </p:nvPr>
        </p:nvSpPr>
        <p:spPr/>
        <p:txBody>
          <a:bodyPr/>
          <a:lstStyle/>
          <a:p>
            <a:fld id="{DCF073C6-B341-4AC6-B8B2-3B2634E13030}" type="slidenum">
              <a:rPr lang="he-IL" smtClean="0"/>
              <a:pPr/>
              <a:t>‹#›</a:t>
            </a:fld>
            <a:endParaRPr lang="he-IL"/>
          </a:p>
        </p:txBody>
      </p:sp>
    </p:spTree>
    <p:extLst>
      <p:ext uri="{BB962C8B-B14F-4D97-AF65-F5344CB8AC3E}">
        <p14:creationId xmlns:p14="http://schemas.microsoft.com/office/powerpoint/2010/main" val="1157973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8"/>
            <a:ext cx="78867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r>
              <a:rPr lang="he-IL" smtClean="0"/>
              <a:t>‹#›</a:t>
            </a:r>
            <a:endParaRPr lang="he-IL"/>
          </a:p>
        </p:txBody>
      </p:sp>
      <p:sp>
        <p:nvSpPr>
          <p:cNvPr id="5" name="מציין מיקום של כותרת תחתונה 4"/>
          <p:cNvSpPr>
            <a:spLocks noGrp="1"/>
          </p:cNvSpPr>
          <p:nvPr>
            <p:ph type="ftr" sz="quarter" idx="11"/>
          </p:nvPr>
        </p:nvSpPr>
        <p:spPr/>
        <p:txBody>
          <a:bodyPr/>
          <a:lstStyle/>
          <a:p>
            <a:r>
              <a:rPr lang="he-IL" smtClean="0"/>
              <a:t>מרי גבע</a:t>
            </a:r>
            <a:endParaRPr lang="he-IL"/>
          </a:p>
        </p:txBody>
      </p:sp>
      <p:sp>
        <p:nvSpPr>
          <p:cNvPr id="6" name="מציין מיקום של מספר שקופית 5"/>
          <p:cNvSpPr>
            <a:spLocks noGrp="1"/>
          </p:cNvSpPr>
          <p:nvPr>
            <p:ph type="sldNum" sz="quarter" idx="12"/>
          </p:nvPr>
        </p:nvSpPr>
        <p:spPr/>
        <p:txBody>
          <a:bodyPr/>
          <a:lstStyle/>
          <a:p>
            <a:fld id="{DCF073C6-B341-4AC6-B8B2-3B2634E13030}" type="slidenum">
              <a:rPr lang="he-IL" smtClean="0"/>
              <a:pPr/>
              <a:t>‹#›</a:t>
            </a:fld>
            <a:endParaRPr lang="he-IL"/>
          </a:p>
        </p:txBody>
      </p:sp>
    </p:spTree>
    <p:extLst>
      <p:ext uri="{BB962C8B-B14F-4D97-AF65-F5344CB8AC3E}">
        <p14:creationId xmlns:p14="http://schemas.microsoft.com/office/powerpoint/2010/main" val="369229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r>
              <a:rPr lang="he-IL" smtClean="0"/>
              <a:t>‹#›</a:t>
            </a:r>
            <a:endParaRPr lang="he-IL"/>
          </a:p>
        </p:txBody>
      </p:sp>
      <p:sp>
        <p:nvSpPr>
          <p:cNvPr id="6" name="Footer Placeholder 5"/>
          <p:cNvSpPr>
            <a:spLocks noGrp="1"/>
          </p:cNvSpPr>
          <p:nvPr>
            <p:ph type="ftr" sz="quarter" idx="11"/>
          </p:nvPr>
        </p:nvSpPr>
        <p:spPr/>
        <p:txBody>
          <a:bodyPr/>
          <a:lstStyle/>
          <a:p>
            <a:r>
              <a:rPr lang="he-IL" smtClean="0"/>
              <a:t>מרי גבע</a:t>
            </a:r>
            <a:endParaRPr lang="he-IL"/>
          </a:p>
        </p:txBody>
      </p:sp>
      <p:sp>
        <p:nvSpPr>
          <p:cNvPr id="7" name="Slide Number Placeholder 6"/>
          <p:cNvSpPr>
            <a:spLocks noGrp="1"/>
          </p:cNvSpPr>
          <p:nvPr>
            <p:ph type="sldNum" sz="quarter" idx="12"/>
          </p:nvPr>
        </p:nvSpPr>
        <p:spPr/>
        <p:txBody>
          <a:bodyPr/>
          <a:lstStyle/>
          <a:p>
            <a:fld id="{CC24948B-B583-469B-AECF-10EC172BE515}" type="slidenum">
              <a:rPr lang="he-IL" smtClean="0"/>
              <a:pPr/>
              <a:t>‹#›</a:t>
            </a:fld>
            <a:endParaRPr lang="he-IL"/>
          </a:p>
        </p:txBody>
      </p:sp>
    </p:spTree>
    <p:extLst>
      <p:ext uri="{BB962C8B-B14F-4D97-AF65-F5344CB8AC3E}">
        <p14:creationId xmlns:p14="http://schemas.microsoft.com/office/powerpoint/2010/main" val="3206063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28650" y="1825625"/>
            <a:ext cx="386715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825625"/>
            <a:ext cx="386715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r>
              <a:rPr lang="he-IL" smtClean="0"/>
              <a:t>‹#›</a:t>
            </a:r>
            <a:endParaRPr lang="he-IL"/>
          </a:p>
        </p:txBody>
      </p:sp>
      <p:sp>
        <p:nvSpPr>
          <p:cNvPr id="6" name="מציין מיקום של כותרת תחתונה 5"/>
          <p:cNvSpPr>
            <a:spLocks noGrp="1"/>
          </p:cNvSpPr>
          <p:nvPr>
            <p:ph type="ftr" sz="quarter" idx="11"/>
          </p:nvPr>
        </p:nvSpPr>
        <p:spPr/>
        <p:txBody>
          <a:bodyPr/>
          <a:lstStyle/>
          <a:p>
            <a:r>
              <a:rPr lang="he-IL" smtClean="0"/>
              <a:t>מרי גבע</a:t>
            </a:r>
            <a:endParaRPr lang="he-IL"/>
          </a:p>
        </p:txBody>
      </p:sp>
      <p:sp>
        <p:nvSpPr>
          <p:cNvPr id="7" name="מציין מיקום של מספר שקופית 6"/>
          <p:cNvSpPr>
            <a:spLocks noGrp="1"/>
          </p:cNvSpPr>
          <p:nvPr>
            <p:ph type="sldNum" sz="quarter" idx="12"/>
          </p:nvPr>
        </p:nvSpPr>
        <p:spPr/>
        <p:txBody>
          <a:bodyPr/>
          <a:lstStyle/>
          <a:p>
            <a:fld id="{DCF073C6-B341-4AC6-B8B2-3B2634E13030}" type="slidenum">
              <a:rPr lang="he-IL" smtClean="0"/>
              <a:pPr/>
              <a:t>‹#›</a:t>
            </a:fld>
            <a:endParaRPr lang="he-IL"/>
          </a:p>
        </p:txBody>
      </p:sp>
    </p:spTree>
    <p:extLst>
      <p:ext uri="{BB962C8B-B14F-4D97-AF65-F5344CB8AC3E}">
        <p14:creationId xmlns:p14="http://schemas.microsoft.com/office/powerpoint/2010/main" val="1025025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30238" y="365125"/>
            <a:ext cx="78867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30238" y="2505075"/>
            <a:ext cx="386873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29150" y="2505075"/>
            <a:ext cx="38877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r>
              <a:rPr lang="he-IL" smtClean="0"/>
              <a:t>‹#›</a:t>
            </a:r>
            <a:endParaRPr lang="he-IL"/>
          </a:p>
        </p:txBody>
      </p:sp>
      <p:sp>
        <p:nvSpPr>
          <p:cNvPr id="8" name="מציין מיקום של כותרת תחתונה 7"/>
          <p:cNvSpPr>
            <a:spLocks noGrp="1"/>
          </p:cNvSpPr>
          <p:nvPr>
            <p:ph type="ftr" sz="quarter" idx="11"/>
          </p:nvPr>
        </p:nvSpPr>
        <p:spPr/>
        <p:txBody>
          <a:bodyPr/>
          <a:lstStyle/>
          <a:p>
            <a:r>
              <a:rPr lang="he-IL" smtClean="0"/>
              <a:t>מרי גבע</a:t>
            </a:r>
            <a:endParaRPr lang="he-IL"/>
          </a:p>
        </p:txBody>
      </p:sp>
      <p:sp>
        <p:nvSpPr>
          <p:cNvPr id="9" name="מציין מיקום של מספר שקופית 8"/>
          <p:cNvSpPr>
            <a:spLocks noGrp="1"/>
          </p:cNvSpPr>
          <p:nvPr>
            <p:ph type="sldNum" sz="quarter" idx="12"/>
          </p:nvPr>
        </p:nvSpPr>
        <p:spPr/>
        <p:txBody>
          <a:bodyPr/>
          <a:lstStyle/>
          <a:p>
            <a:fld id="{DCF073C6-B341-4AC6-B8B2-3B2634E13030}" type="slidenum">
              <a:rPr lang="he-IL" smtClean="0"/>
              <a:pPr/>
              <a:t>‹#›</a:t>
            </a:fld>
            <a:endParaRPr lang="he-IL"/>
          </a:p>
        </p:txBody>
      </p:sp>
    </p:spTree>
    <p:extLst>
      <p:ext uri="{BB962C8B-B14F-4D97-AF65-F5344CB8AC3E}">
        <p14:creationId xmlns:p14="http://schemas.microsoft.com/office/powerpoint/2010/main" val="1916386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r>
              <a:rPr lang="he-IL" smtClean="0"/>
              <a:t>‹#›</a:t>
            </a:r>
            <a:endParaRPr lang="he-IL"/>
          </a:p>
        </p:txBody>
      </p:sp>
      <p:sp>
        <p:nvSpPr>
          <p:cNvPr id="4" name="מציין מיקום של כותרת תחתונה 3"/>
          <p:cNvSpPr>
            <a:spLocks noGrp="1"/>
          </p:cNvSpPr>
          <p:nvPr>
            <p:ph type="ftr" sz="quarter" idx="11"/>
          </p:nvPr>
        </p:nvSpPr>
        <p:spPr/>
        <p:txBody>
          <a:bodyPr/>
          <a:lstStyle/>
          <a:p>
            <a:r>
              <a:rPr lang="he-IL" smtClean="0"/>
              <a:t>מרי גבע</a:t>
            </a:r>
            <a:endParaRPr lang="he-IL"/>
          </a:p>
        </p:txBody>
      </p:sp>
      <p:sp>
        <p:nvSpPr>
          <p:cNvPr id="5" name="מציין מיקום של מספר שקופית 4"/>
          <p:cNvSpPr>
            <a:spLocks noGrp="1"/>
          </p:cNvSpPr>
          <p:nvPr>
            <p:ph type="sldNum" sz="quarter" idx="12"/>
          </p:nvPr>
        </p:nvSpPr>
        <p:spPr/>
        <p:txBody>
          <a:bodyPr/>
          <a:lstStyle/>
          <a:p>
            <a:fld id="{DCF073C6-B341-4AC6-B8B2-3B2634E13030}" type="slidenum">
              <a:rPr lang="he-IL" smtClean="0"/>
              <a:pPr/>
              <a:t>‹#›</a:t>
            </a:fld>
            <a:endParaRPr lang="he-IL"/>
          </a:p>
        </p:txBody>
      </p:sp>
    </p:spTree>
    <p:extLst>
      <p:ext uri="{BB962C8B-B14F-4D97-AF65-F5344CB8AC3E}">
        <p14:creationId xmlns:p14="http://schemas.microsoft.com/office/powerpoint/2010/main" val="24950949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a:p>
        </p:txBody>
      </p:sp>
      <p:sp>
        <p:nvSpPr>
          <p:cNvPr id="4" name="מציין מיקום של מספר שקופית 3"/>
          <p:cNvSpPr>
            <a:spLocks noGrp="1"/>
          </p:cNvSpPr>
          <p:nvPr>
            <p:ph type="sldNum" sz="quarter" idx="12"/>
          </p:nvPr>
        </p:nvSpPr>
        <p:spPr/>
        <p:txBody>
          <a:bodyPr/>
          <a:lstStyle/>
          <a:p>
            <a:fld id="{DCF073C6-B341-4AC6-B8B2-3B2634E13030}" type="slidenum">
              <a:rPr lang="he-IL" smtClean="0"/>
              <a:pPr/>
              <a:t>‹#›</a:t>
            </a:fld>
            <a:endParaRPr lang="he-IL"/>
          </a:p>
        </p:txBody>
      </p:sp>
    </p:spTree>
    <p:extLst>
      <p:ext uri="{BB962C8B-B14F-4D97-AF65-F5344CB8AC3E}">
        <p14:creationId xmlns:p14="http://schemas.microsoft.com/office/powerpoint/2010/main" val="160876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30238" y="457200"/>
            <a:ext cx="2949575"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r>
              <a:rPr lang="he-IL" smtClean="0"/>
              <a:t>‹#›</a:t>
            </a:r>
            <a:endParaRPr lang="he-IL"/>
          </a:p>
        </p:txBody>
      </p:sp>
      <p:sp>
        <p:nvSpPr>
          <p:cNvPr id="6" name="מציין מיקום של כותרת תחתונה 5"/>
          <p:cNvSpPr>
            <a:spLocks noGrp="1"/>
          </p:cNvSpPr>
          <p:nvPr>
            <p:ph type="ftr" sz="quarter" idx="11"/>
          </p:nvPr>
        </p:nvSpPr>
        <p:spPr/>
        <p:txBody>
          <a:bodyPr/>
          <a:lstStyle/>
          <a:p>
            <a:r>
              <a:rPr lang="he-IL" smtClean="0"/>
              <a:t>מרי גבע</a:t>
            </a:r>
            <a:endParaRPr lang="he-IL"/>
          </a:p>
        </p:txBody>
      </p:sp>
      <p:sp>
        <p:nvSpPr>
          <p:cNvPr id="7" name="מציין מיקום של מספר שקופית 6"/>
          <p:cNvSpPr>
            <a:spLocks noGrp="1"/>
          </p:cNvSpPr>
          <p:nvPr>
            <p:ph type="sldNum" sz="quarter" idx="12"/>
          </p:nvPr>
        </p:nvSpPr>
        <p:spPr/>
        <p:txBody>
          <a:bodyPr/>
          <a:lstStyle/>
          <a:p>
            <a:fld id="{DCF073C6-B341-4AC6-B8B2-3B2634E13030}" type="slidenum">
              <a:rPr lang="he-IL" smtClean="0"/>
              <a:pPr/>
              <a:t>‹#›</a:t>
            </a:fld>
            <a:endParaRPr lang="he-IL"/>
          </a:p>
        </p:txBody>
      </p:sp>
    </p:spTree>
    <p:extLst>
      <p:ext uri="{BB962C8B-B14F-4D97-AF65-F5344CB8AC3E}">
        <p14:creationId xmlns:p14="http://schemas.microsoft.com/office/powerpoint/2010/main" val="4261924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30238" y="457200"/>
            <a:ext cx="2949575"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r>
              <a:rPr lang="he-IL" smtClean="0"/>
              <a:t>‹#›</a:t>
            </a:r>
            <a:endParaRPr lang="he-IL"/>
          </a:p>
        </p:txBody>
      </p:sp>
      <p:sp>
        <p:nvSpPr>
          <p:cNvPr id="6" name="מציין מיקום של כותרת תחתונה 5"/>
          <p:cNvSpPr>
            <a:spLocks noGrp="1"/>
          </p:cNvSpPr>
          <p:nvPr>
            <p:ph type="ftr" sz="quarter" idx="11"/>
          </p:nvPr>
        </p:nvSpPr>
        <p:spPr/>
        <p:txBody>
          <a:bodyPr/>
          <a:lstStyle/>
          <a:p>
            <a:r>
              <a:rPr lang="he-IL" smtClean="0"/>
              <a:t>מרי גבע</a:t>
            </a:r>
            <a:endParaRPr lang="he-IL"/>
          </a:p>
        </p:txBody>
      </p:sp>
      <p:sp>
        <p:nvSpPr>
          <p:cNvPr id="7" name="מציין מיקום של מספר שקופית 6"/>
          <p:cNvSpPr>
            <a:spLocks noGrp="1"/>
          </p:cNvSpPr>
          <p:nvPr>
            <p:ph type="sldNum" sz="quarter" idx="12"/>
          </p:nvPr>
        </p:nvSpPr>
        <p:spPr/>
        <p:txBody>
          <a:bodyPr/>
          <a:lstStyle/>
          <a:p>
            <a:fld id="{DCF073C6-B341-4AC6-B8B2-3B2634E13030}" type="slidenum">
              <a:rPr lang="he-IL" smtClean="0"/>
              <a:pPr/>
              <a:t>‹#›</a:t>
            </a:fld>
            <a:endParaRPr lang="he-IL"/>
          </a:p>
        </p:txBody>
      </p:sp>
    </p:spTree>
    <p:extLst>
      <p:ext uri="{BB962C8B-B14F-4D97-AF65-F5344CB8AC3E}">
        <p14:creationId xmlns:p14="http://schemas.microsoft.com/office/powerpoint/2010/main" val="2611849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r>
              <a:rPr lang="he-IL" smtClean="0"/>
              <a:t>‹#›</a:t>
            </a:r>
            <a:endParaRPr lang="he-IL"/>
          </a:p>
        </p:txBody>
      </p:sp>
      <p:sp>
        <p:nvSpPr>
          <p:cNvPr id="5" name="מציין מיקום של כותרת תחתונה 4"/>
          <p:cNvSpPr>
            <a:spLocks noGrp="1"/>
          </p:cNvSpPr>
          <p:nvPr>
            <p:ph type="ftr" sz="quarter" idx="11"/>
          </p:nvPr>
        </p:nvSpPr>
        <p:spPr/>
        <p:txBody>
          <a:bodyPr/>
          <a:lstStyle/>
          <a:p>
            <a:r>
              <a:rPr lang="he-IL" smtClean="0"/>
              <a:t>מרי גבע</a:t>
            </a:r>
            <a:endParaRPr lang="he-IL"/>
          </a:p>
        </p:txBody>
      </p:sp>
      <p:sp>
        <p:nvSpPr>
          <p:cNvPr id="6" name="מציין מיקום של מספר שקופית 5"/>
          <p:cNvSpPr>
            <a:spLocks noGrp="1"/>
          </p:cNvSpPr>
          <p:nvPr>
            <p:ph type="sldNum" sz="quarter" idx="12"/>
          </p:nvPr>
        </p:nvSpPr>
        <p:spPr/>
        <p:txBody>
          <a:bodyPr/>
          <a:lstStyle/>
          <a:p>
            <a:fld id="{DCF073C6-B341-4AC6-B8B2-3B2634E13030}" type="slidenum">
              <a:rPr lang="he-IL" smtClean="0"/>
              <a:pPr/>
              <a:t>‹#›</a:t>
            </a:fld>
            <a:endParaRPr lang="he-IL"/>
          </a:p>
        </p:txBody>
      </p:sp>
    </p:spTree>
    <p:extLst>
      <p:ext uri="{BB962C8B-B14F-4D97-AF65-F5344CB8AC3E}">
        <p14:creationId xmlns:p14="http://schemas.microsoft.com/office/powerpoint/2010/main" val="250562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28650" y="365125"/>
            <a:ext cx="57626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r>
              <a:rPr lang="he-IL" smtClean="0"/>
              <a:t>‹#›</a:t>
            </a:r>
            <a:endParaRPr lang="he-IL"/>
          </a:p>
        </p:txBody>
      </p:sp>
      <p:sp>
        <p:nvSpPr>
          <p:cNvPr id="5" name="מציין מיקום של כותרת תחתונה 4"/>
          <p:cNvSpPr>
            <a:spLocks noGrp="1"/>
          </p:cNvSpPr>
          <p:nvPr>
            <p:ph type="ftr" sz="quarter" idx="11"/>
          </p:nvPr>
        </p:nvSpPr>
        <p:spPr/>
        <p:txBody>
          <a:bodyPr/>
          <a:lstStyle/>
          <a:p>
            <a:r>
              <a:rPr lang="he-IL" smtClean="0"/>
              <a:t>מרי גבע</a:t>
            </a:r>
            <a:endParaRPr lang="he-IL"/>
          </a:p>
        </p:txBody>
      </p:sp>
      <p:sp>
        <p:nvSpPr>
          <p:cNvPr id="6" name="מציין מיקום של מספר שקופית 5"/>
          <p:cNvSpPr>
            <a:spLocks noGrp="1"/>
          </p:cNvSpPr>
          <p:nvPr>
            <p:ph type="sldNum" sz="quarter" idx="12"/>
          </p:nvPr>
        </p:nvSpPr>
        <p:spPr/>
        <p:txBody>
          <a:bodyPr/>
          <a:lstStyle/>
          <a:p>
            <a:fld id="{DCF073C6-B341-4AC6-B8B2-3B2634E13030}" type="slidenum">
              <a:rPr lang="he-IL" smtClean="0"/>
              <a:pPr/>
              <a:t>‹#›</a:t>
            </a:fld>
            <a:endParaRPr lang="he-IL"/>
          </a:p>
        </p:txBody>
      </p:sp>
    </p:spTree>
    <p:extLst>
      <p:ext uri="{BB962C8B-B14F-4D97-AF65-F5344CB8AC3E}">
        <p14:creationId xmlns:p14="http://schemas.microsoft.com/office/powerpoint/2010/main" val="12846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r>
              <a:rPr lang="he-IL" smtClean="0"/>
              <a:t>‹#›</a:t>
            </a:r>
            <a:endParaRPr lang="he-IL"/>
          </a:p>
        </p:txBody>
      </p:sp>
      <p:sp>
        <p:nvSpPr>
          <p:cNvPr id="8" name="Footer Placeholder 7"/>
          <p:cNvSpPr>
            <a:spLocks noGrp="1"/>
          </p:cNvSpPr>
          <p:nvPr>
            <p:ph type="ftr" sz="quarter" idx="11"/>
          </p:nvPr>
        </p:nvSpPr>
        <p:spPr/>
        <p:txBody>
          <a:bodyPr/>
          <a:lstStyle/>
          <a:p>
            <a:r>
              <a:rPr lang="he-IL" smtClean="0"/>
              <a:t>מרי גבע</a:t>
            </a:r>
            <a:endParaRPr lang="he-IL"/>
          </a:p>
        </p:txBody>
      </p:sp>
      <p:sp>
        <p:nvSpPr>
          <p:cNvPr id="9" name="Slide Number Placeholder 8"/>
          <p:cNvSpPr>
            <a:spLocks noGrp="1"/>
          </p:cNvSpPr>
          <p:nvPr>
            <p:ph type="sldNum" sz="quarter" idx="12"/>
          </p:nvPr>
        </p:nvSpPr>
        <p:spPr/>
        <p:txBody>
          <a:bodyPr/>
          <a:lstStyle/>
          <a:p>
            <a:fld id="{CC24948B-B583-469B-AECF-10EC172BE515}" type="slidenum">
              <a:rPr lang="he-IL" smtClean="0"/>
              <a:pPr/>
              <a:t>‹#›</a:t>
            </a:fld>
            <a:endParaRPr lang="he-IL"/>
          </a:p>
        </p:txBody>
      </p:sp>
    </p:spTree>
    <p:extLst>
      <p:ext uri="{BB962C8B-B14F-4D97-AF65-F5344CB8AC3E}">
        <p14:creationId xmlns:p14="http://schemas.microsoft.com/office/powerpoint/2010/main" val="399070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r>
              <a:rPr lang="he-IL" smtClean="0"/>
              <a:t>‹#›</a:t>
            </a:r>
            <a:endParaRPr lang="he-IL"/>
          </a:p>
        </p:txBody>
      </p:sp>
      <p:sp>
        <p:nvSpPr>
          <p:cNvPr id="4" name="Footer Placeholder 3"/>
          <p:cNvSpPr>
            <a:spLocks noGrp="1"/>
          </p:cNvSpPr>
          <p:nvPr>
            <p:ph type="ftr" sz="quarter" idx="11"/>
          </p:nvPr>
        </p:nvSpPr>
        <p:spPr/>
        <p:txBody>
          <a:bodyPr/>
          <a:lstStyle/>
          <a:p>
            <a:r>
              <a:rPr lang="he-IL" smtClean="0"/>
              <a:t>מרי גבע</a:t>
            </a:r>
            <a:endParaRPr lang="he-IL"/>
          </a:p>
        </p:txBody>
      </p:sp>
      <p:sp>
        <p:nvSpPr>
          <p:cNvPr id="5" name="Slide Number Placeholder 4"/>
          <p:cNvSpPr>
            <a:spLocks noGrp="1"/>
          </p:cNvSpPr>
          <p:nvPr>
            <p:ph type="sldNum" sz="quarter" idx="12"/>
          </p:nvPr>
        </p:nvSpPr>
        <p:spPr/>
        <p:txBody>
          <a:bodyPr/>
          <a:lstStyle/>
          <a:p>
            <a:fld id="{CC24948B-B583-469B-AECF-10EC172BE515}" type="slidenum">
              <a:rPr lang="he-IL" smtClean="0"/>
              <a:pPr/>
              <a:t>‹#›</a:t>
            </a:fld>
            <a:endParaRPr lang="he-IL"/>
          </a:p>
        </p:txBody>
      </p:sp>
    </p:spTree>
    <p:extLst>
      <p:ext uri="{BB962C8B-B14F-4D97-AF65-F5344CB8AC3E}">
        <p14:creationId xmlns:p14="http://schemas.microsoft.com/office/powerpoint/2010/main" val="211190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he-IL" smtClean="0"/>
              <a:t>‹#›</a:t>
            </a:r>
            <a:endParaRPr lang="he-IL"/>
          </a:p>
        </p:txBody>
      </p:sp>
      <p:sp>
        <p:nvSpPr>
          <p:cNvPr id="3" name="Footer Placeholder 2"/>
          <p:cNvSpPr>
            <a:spLocks noGrp="1"/>
          </p:cNvSpPr>
          <p:nvPr>
            <p:ph type="ftr" sz="quarter" idx="11"/>
          </p:nvPr>
        </p:nvSpPr>
        <p:spPr/>
        <p:txBody>
          <a:bodyPr/>
          <a:lstStyle/>
          <a:p>
            <a:r>
              <a:rPr lang="he-IL" smtClean="0"/>
              <a:t>מרי גבע</a:t>
            </a:r>
            <a:endParaRPr lang="he-IL"/>
          </a:p>
        </p:txBody>
      </p:sp>
      <p:sp>
        <p:nvSpPr>
          <p:cNvPr id="4" name="Slide Number Placeholder 3"/>
          <p:cNvSpPr>
            <a:spLocks noGrp="1"/>
          </p:cNvSpPr>
          <p:nvPr>
            <p:ph type="sldNum" sz="quarter" idx="12"/>
          </p:nvPr>
        </p:nvSpPr>
        <p:spPr/>
        <p:txBody>
          <a:bodyPr/>
          <a:lstStyle/>
          <a:p>
            <a:fld id="{CC24948B-B583-469B-AECF-10EC172BE515}" type="slidenum">
              <a:rPr lang="he-IL" smtClean="0"/>
              <a:pPr/>
              <a:t>‹#›</a:t>
            </a:fld>
            <a:endParaRPr lang="he-IL"/>
          </a:p>
        </p:txBody>
      </p:sp>
    </p:spTree>
    <p:extLst>
      <p:ext uri="{BB962C8B-B14F-4D97-AF65-F5344CB8AC3E}">
        <p14:creationId xmlns:p14="http://schemas.microsoft.com/office/powerpoint/2010/main" val="62942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r>
              <a:rPr lang="he-IL" smtClean="0"/>
              <a:t>‹#›</a:t>
            </a:r>
            <a:endParaRPr lang="he-IL"/>
          </a:p>
        </p:txBody>
      </p:sp>
      <p:sp>
        <p:nvSpPr>
          <p:cNvPr id="6" name="Footer Placeholder 5"/>
          <p:cNvSpPr>
            <a:spLocks noGrp="1"/>
          </p:cNvSpPr>
          <p:nvPr>
            <p:ph type="ftr" sz="quarter" idx="11"/>
          </p:nvPr>
        </p:nvSpPr>
        <p:spPr/>
        <p:txBody>
          <a:bodyPr/>
          <a:lstStyle/>
          <a:p>
            <a:r>
              <a:rPr lang="he-IL" smtClean="0"/>
              <a:t>מרי גבע</a:t>
            </a:r>
            <a:endParaRPr lang="he-IL"/>
          </a:p>
        </p:txBody>
      </p:sp>
      <p:sp>
        <p:nvSpPr>
          <p:cNvPr id="7" name="Slide Number Placeholder 6"/>
          <p:cNvSpPr>
            <a:spLocks noGrp="1"/>
          </p:cNvSpPr>
          <p:nvPr>
            <p:ph type="sldNum" sz="quarter" idx="12"/>
          </p:nvPr>
        </p:nvSpPr>
        <p:spPr/>
        <p:txBody>
          <a:bodyPr/>
          <a:lstStyle/>
          <a:p>
            <a:fld id="{CC24948B-B583-469B-AECF-10EC172BE515}" type="slidenum">
              <a:rPr lang="he-IL" smtClean="0"/>
              <a:pPr/>
              <a:t>‹#›</a:t>
            </a:fld>
            <a:endParaRPr lang="he-IL"/>
          </a:p>
        </p:txBody>
      </p:sp>
    </p:spTree>
    <p:extLst>
      <p:ext uri="{BB962C8B-B14F-4D97-AF65-F5344CB8AC3E}">
        <p14:creationId xmlns:p14="http://schemas.microsoft.com/office/powerpoint/2010/main" val="334352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r>
              <a:rPr lang="he-IL" smtClean="0"/>
              <a:t>‹#›</a:t>
            </a:r>
            <a:endParaRPr lang="he-IL"/>
          </a:p>
        </p:txBody>
      </p:sp>
      <p:sp>
        <p:nvSpPr>
          <p:cNvPr id="6" name="Footer Placeholder 5"/>
          <p:cNvSpPr>
            <a:spLocks noGrp="1"/>
          </p:cNvSpPr>
          <p:nvPr>
            <p:ph type="ftr" sz="quarter" idx="11"/>
          </p:nvPr>
        </p:nvSpPr>
        <p:spPr/>
        <p:txBody>
          <a:bodyPr/>
          <a:lstStyle/>
          <a:p>
            <a:r>
              <a:rPr lang="he-IL" smtClean="0"/>
              <a:t>מרי גבע</a:t>
            </a:r>
            <a:endParaRPr lang="he-IL"/>
          </a:p>
        </p:txBody>
      </p:sp>
      <p:sp>
        <p:nvSpPr>
          <p:cNvPr id="7" name="Slide Number Placeholder 6"/>
          <p:cNvSpPr>
            <a:spLocks noGrp="1"/>
          </p:cNvSpPr>
          <p:nvPr>
            <p:ph type="sldNum" sz="quarter" idx="12"/>
          </p:nvPr>
        </p:nvSpPr>
        <p:spPr/>
        <p:txBody>
          <a:bodyPr/>
          <a:lstStyle/>
          <a:p>
            <a:fld id="{CC24948B-B583-469B-AECF-10EC172BE515}" type="slidenum">
              <a:rPr lang="he-IL" smtClean="0"/>
              <a:pPr/>
              <a:t>‹#›</a:t>
            </a:fld>
            <a:endParaRPr lang="he-IL"/>
          </a:p>
        </p:txBody>
      </p:sp>
    </p:spTree>
    <p:extLst>
      <p:ext uri="{BB962C8B-B14F-4D97-AF65-F5344CB8AC3E}">
        <p14:creationId xmlns:p14="http://schemas.microsoft.com/office/powerpoint/2010/main" val="140190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he-IL" smtClean="0"/>
              <a:t>‹#›</a:t>
            </a:r>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he-IL" smtClean="0"/>
              <a:t>מרי גבע</a:t>
            </a:r>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4948B-B583-469B-AECF-10EC172BE515}" type="slidenum">
              <a:rPr lang="he-IL" smtClean="0"/>
              <a:pPr/>
              <a:t>‹#›</a:t>
            </a:fld>
            <a:endParaRPr lang="he-IL"/>
          </a:p>
        </p:txBody>
      </p:sp>
    </p:spTree>
    <p:extLst>
      <p:ext uri="{BB962C8B-B14F-4D97-AF65-F5344CB8AC3E}">
        <p14:creationId xmlns:p14="http://schemas.microsoft.com/office/powerpoint/2010/main" val="2310869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9" r:id="rId13"/>
    <p:sldLayoutId id="2147483710" r:id="rId14"/>
  </p:sldLayoutIdLst>
  <p:hf hdr="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5"/>
            <a:ext cx="78867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457950" y="6356350"/>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r>
              <a:rPr lang="he-IL" smtClean="0"/>
              <a:t>‹#›</a:t>
            </a:r>
            <a:endParaRPr lang="he-IL"/>
          </a:p>
        </p:txBody>
      </p:sp>
      <p:sp>
        <p:nvSpPr>
          <p:cNvPr id="5" name="מציין מיקום של כותרת תחתונה 4"/>
          <p:cNvSpPr>
            <a:spLocks noGrp="1"/>
          </p:cNvSpPr>
          <p:nvPr>
            <p:ph type="ftr" sz="quarter" idx="3"/>
          </p:nvPr>
        </p:nvSpPr>
        <p:spPr>
          <a:xfrm>
            <a:off x="3028950" y="6356350"/>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he-IL" smtClean="0"/>
              <a:t>מרי גבע</a:t>
            </a:r>
            <a:endParaRPr lang="he-IL"/>
          </a:p>
        </p:txBody>
      </p:sp>
      <p:sp>
        <p:nvSpPr>
          <p:cNvPr id="6" name="מציין מיקום של מספר שקופית 5"/>
          <p:cNvSpPr>
            <a:spLocks noGrp="1"/>
          </p:cNvSpPr>
          <p:nvPr>
            <p:ph type="sldNum" sz="quarter" idx="4"/>
          </p:nvPr>
        </p:nvSpPr>
        <p:spPr>
          <a:xfrm>
            <a:off x="628650" y="6356350"/>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FA8562D-CBC2-4E2D-8A27-137D4F07A432}" type="slidenum">
              <a:rPr lang="he-IL" smtClean="0"/>
              <a:pPr/>
              <a:t>‹#›</a:t>
            </a:fld>
            <a:endParaRPr lang="he-IL"/>
          </a:p>
        </p:txBody>
      </p:sp>
    </p:spTree>
    <p:extLst>
      <p:ext uri="{BB962C8B-B14F-4D97-AF65-F5344CB8AC3E}">
        <p14:creationId xmlns:p14="http://schemas.microsoft.com/office/powerpoint/2010/main" val="259698915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5"/>
            <a:ext cx="78867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457950" y="6356350"/>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r>
              <a:rPr lang="he-IL" smtClean="0"/>
              <a:t>‹#›</a:t>
            </a:r>
            <a:endParaRPr lang="he-IL"/>
          </a:p>
        </p:txBody>
      </p:sp>
      <p:sp>
        <p:nvSpPr>
          <p:cNvPr id="5" name="מציין מיקום של כותרת תחתונה 4"/>
          <p:cNvSpPr>
            <a:spLocks noGrp="1"/>
          </p:cNvSpPr>
          <p:nvPr>
            <p:ph type="ftr" sz="quarter" idx="3"/>
          </p:nvPr>
        </p:nvSpPr>
        <p:spPr>
          <a:xfrm>
            <a:off x="3028950" y="6356350"/>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he-IL" smtClean="0"/>
              <a:t>מרי גבע</a:t>
            </a:r>
            <a:endParaRPr lang="he-IL"/>
          </a:p>
        </p:txBody>
      </p:sp>
      <p:sp>
        <p:nvSpPr>
          <p:cNvPr id="6" name="מציין מיקום של מספר שקופית 5"/>
          <p:cNvSpPr>
            <a:spLocks noGrp="1"/>
          </p:cNvSpPr>
          <p:nvPr>
            <p:ph type="sldNum" sz="quarter" idx="4"/>
          </p:nvPr>
        </p:nvSpPr>
        <p:spPr>
          <a:xfrm>
            <a:off x="628650" y="6356350"/>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6D4B333-A657-45E6-8B38-0A843716ED72}" type="slidenum">
              <a:rPr lang="he-IL" smtClean="0"/>
              <a:pPr/>
              <a:t>‹#›</a:t>
            </a:fld>
            <a:endParaRPr lang="he-IL"/>
          </a:p>
        </p:txBody>
      </p:sp>
    </p:spTree>
    <p:extLst>
      <p:ext uri="{BB962C8B-B14F-4D97-AF65-F5344CB8AC3E}">
        <p14:creationId xmlns:p14="http://schemas.microsoft.com/office/powerpoint/2010/main" val="13506875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5"/>
            <a:ext cx="78867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457950" y="6356350"/>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r>
              <a:rPr lang="he-IL" smtClean="0"/>
              <a:t>‹#›</a:t>
            </a:r>
            <a:endParaRPr lang="he-IL"/>
          </a:p>
        </p:txBody>
      </p:sp>
      <p:sp>
        <p:nvSpPr>
          <p:cNvPr id="5" name="מציין מיקום של כותרת תחתונה 4"/>
          <p:cNvSpPr>
            <a:spLocks noGrp="1"/>
          </p:cNvSpPr>
          <p:nvPr>
            <p:ph type="ftr" sz="quarter" idx="3"/>
          </p:nvPr>
        </p:nvSpPr>
        <p:spPr>
          <a:xfrm>
            <a:off x="3028950" y="6356350"/>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he-IL" smtClean="0"/>
              <a:t>מרי גבע</a:t>
            </a:r>
            <a:endParaRPr lang="he-IL"/>
          </a:p>
        </p:txBody>
      </p:sp>
      <p:sp>
        <p:nvSpPr>
          <p:cNvPr id="6" name="מציין מיקום של מספר שקופית 5"/>
          <p:cNvSpPr>
            <a:spLocks noGrp="1"/>
          </p:cNvSpPr>
          <p:nvPr>
            <p:ph type="sldNum" sz="quarter" idx="4"/>
          </p:nvPr>
        </p:nvSpPr>
        <p:spPr>
          <a:xfrm>
            <a:off x="628650" y="6356350"/>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F073C6-B341-4AC6-B8B2-3B2634E13030}" type="slidenum">
              <a:rPr lang="he-IL" smtClean="0"/>
              <a:pPr/>
              <a:t>‹#›</a:t>
            </a:fld>
            <a:endParaRPr lang="he-IL"/>
          </a:p>
        </p:txBody>
      </p:sp>
    </p:spTree>
    <p:extLst>
      <p:ext uri="{BB962C8B-B14F-4D97-AF65-F5344CB8AC3E}">
        <p14:creationId xmlns:p14="http://schemas.microsoft.com/office/powerpoint/2010/main" val="12824710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6" name="Shape 29"/>
          <p:cNvSpPr txBox="1">
            <a:spLocks/>
          </p:cNvSpPr>
          <p:nvPr/>
        </p:nvSpPr>
        <p:spPr>
          <a:xfrm>
            <a:off x="2614573" y="1601035"/>
            <a:ext cx="3828292" cy="590931"/>
          </a:xfrm>
          <a:prstGeom prst="rect">
            <a:avLst/>
          </a:prstGeom>
          <a:solidFill>
            <a:schemeClr val="accent1">
              <a:lumMod val="40000"/>
              <a:lumOff val="60000"/>
            </a:schemeClr>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wrap="none" rtlCol="1">
            <a:spAutoFit/>
          </a:bodyPr>
          <a:lstStyle/>
          <a:p>
            <a:pPr>
              <a:lnSpc>
                <a:spcPct val="90000"/>
              </a:lnSpc>
            </a:pPr>
            <a:r>
              <a:rPr lang="he-IL" sz="3600" b="1" dirty="0" smtClean="0"/>
              <a:t>ניהול פרויקט תוכנה</a:t>
            </a:r>
            <a:endParaRPr lang="en" sz="3600" b="1" dirty="0" smtClean="0"/>
          </a:p>
        </p:txBody>
      </p:sp>
      <p:pic>
        <p:nvPicPr>
          <p:cNvPr id="5" name="Picture 2" descr="http://www.matan-consulting.com/uploadimages/branded_banner0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6541" y="2462156"/>
            <a:ext cx="2430917" cy="362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471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5" name="TextBox 4"/>
          <p:cNvSpPr txBox="1"/>
          <p:nvPr/>
        </p:nvSpPr>
        <p:spPr>
          <a:xfrm>
            <a:off x="1304925" y="1447799"/>
            <a:ext cx="7038974" cy="4524315"/>
          </a:xfrm>
          <a:prstGeom prst="rect">
            <a:avLst/>
          </a:prstGeom>
          <a:solidFill>
            <a:schemeClr val="bg1">
              <a:lumMod val="95000"/>
            </a:schemeClr>
          </a:solidFill>
        </p:spPr>
        <p:txBody>
          <a:bodyPr wrap="square" rtlCol="1">
            <a:spAutoFit/>
          </a:bodyPr>
          <a:lstStyle/>
          <a:p>
            <a:r>
              <a:rPr lang="he-IL" b="1" u="sng" dirty="0"/>
              <a:t>שלבי </a:t>
            </a:r>
            <a:r>
              <a:rPr lang="he-IL" b="1" u="sng" dirty="0" smtClean="0"/>
              <a:t>פיתוח פרויקט </a:t>
            </a:r>
            <a:r>
              <a:rPr lang="he-IL" b="1" u="sng" dirty="0"/>
              <a:t>תוכנה</a:t>
            </a:r>
            <a:r>
              <a:rPr lang="he-IL" dirty="0"/>
              <a:t/>
            </a:r>
            <a:br>
              <a:rPr lang="he-IL" dirty="0"/>
            </a:br>
            <a:r>
              <a:rPr lang="he-IL" dirty="0"/>
              <a:t/>
            </a:r>
            <a:br>
              <a:rPr lang="he-IL" dirty="0"/>
            </a:br>
            <a:r>
              <a:rPr lang="he-IL" dirty="0" smtClean="0"/>
              <a:t>1. </a:t>
            </a:r>
            <a:r>
              <a:rPr lang="he-IL" b="1" dirty="0" smtClean="0"/>
              <a:t>שלב </a:t>
            </a:r>
            <a:r>
              <a:rPr lang="he-IL" b="1" dirty="0"/>
              <a:t>הייזום </a:t>
            </a:r>
            <a:r>
              <a:rPr lang="he-IL" dirty="0"/>
              <a:t>הוא שלב ראשוני בו מועלית דרישה בסיסית למערכת חדשה, או לשינוי משמעותי במערכת קיימת והוא למעשה ההרשאה להתחיל </a:t>
            </a:r>
            <a:r>
              <a:rPr lang="he-IL" u="sng" dirty="0" smtClean="0"/>
              <a:t>בפרויקט</a:t>
            </a:r>
            <a:r>
              <a:rPr lang="he-IL" dirty="0"/>
              <a:t>.</a:t>
            </a:r>
            <a:br>
              <a:rPr lang="he-IL" dirty="0"/>
            </a:br>
            <a:r>
              <a:rPr lang="he-IL" dirty="0"/>
              <a:t/>
            </a:r>
            <a:br>
              <a:rPr lang="he-IL" dirty="0"/>
            </a:br>
            <a:r>
              <a:rPr lang="he-IL" dirty="0"/>
              <a:t>בשלב זה יש לקחת בחשבון את הגדרת הלקוח (למי מיועדת המערכת ומי הולך להשתמש בה?) והגדרת יעדים/מטרות, בעיות, תועלות וחסכונות (מה הבעיה ומה אנחנו מנסים להשיג?). כמו-כן יש לבצע בדיקת היתכנות ועלות/תועלת (מה התועלות שסביר לצפות מהמערכת ושירותים שהמערכת תיתן? האם צפויים קשיים או מגבלות בהגדרת היישום? האם מדובר בטכנולוגיה חדשה ובלתי מוכרת?) ולבחור את הגורם שיאפיין את התוכנה (מי הוא הגורם שסביר שיבצע זאת - פנימי או חיצוני).</a:t>
            </a:r>
            <a:br>
              <a:rPr lang="he-IL" dirty="0"/>
            </a:br>
            <a:r>
              <a:rPr lang="he-IL" dirty="0"/>
              <a:t/>
            </a:r>
            <a:br>
              <a:rPr lang="he-IL" dirty="0"/>
            </a:br>
            <a:r>
              <a:rPr lang="he-IL" b="1" dirty="0" smtClean="0"/>
              <a:t>התוצר – מסמך ייזום</a:t>
            </a:r>
          </a:p>
          <a:p>
            <a:r>
              <a:rPr lang="he-IL" dirty="0" smtClean="0"/>
              <a:t>מתוך </a:t>
            </a:r>
            <a:r>
              <a:rPr lang="he-IL" dirty="0"/>
              <a:t>מסמך הייזום ניתן להעריך את סוגה והיקפה של המערכת ובהתאם לכך להחליט על שיטת ניהול </a:t>
            </a:r>
            <a:r>
              <a:rPr lang="he-IL" dirty="0" smtClean="0"/>
              <a:t>הפרויקט</a:t>
            </a:r>
            <a:r>
              <a:rPr lang="he-IL" dirty="0"/>
              <a:t>, משאבים, לוח-זמנים </a:t>
            </a:r>
            <a:r>
              <a:rPr lang="he-IL" dirty="0" err="1"/>
              <a:t>וכו</a:t>
            </a:r>
            <a:r>
              <a:rPr lang="he-IL" dirty="0"/>
              <a:t>'.</a:t>
            </a:r>
          </a:p>
        </p:txBody>
      </p:sp>
      <p:pic>
        <p:nvPicPr>
          <p:cNvPr id="6146" name="Picture 2" descr="http://g01.a.alicdn.com/kf/HTB1C8kCHFXXXXbLXpXXq6xXFXXXb/%D7%90%D7%AA-%D7%99%D7%9C%D7%93%D7%99-%D7%A6%D7%A2%D7%A6%D7%95%D7%A2%D7%99%D7%9D-%D7%97%D7%99%D7%A0%D7%95%D7%9B%D7%99%D7%99%D7%9D-%D7%A7%D7%95%D7%91%D7%99%D7%95%D7%AA-%D7%A2%D7%A5-%D7%A1%D7%91%D7%99%D7%91-%D7%97%D7%A8%D7%95%D7%96-%D7%A4%D7%A8%D7%97-woodiness-%D7%A4%D7%99%D7%AA%D7%95%D7%97-%D7%99%D7%99%D7%96%D7%95%D7%9D-%D7%97%D7%9E%D7%94-%D7%9C%D7%9E%D7%9B%D7%99%D7%A8%D7%94-%D7%9E%D7%A9%D7%9C%D7%95%D7%97-%D7%97%D7%99%D7%A0%D7%9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01" y="1257299"/>
            <a:ext cx="1068554"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70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5" name="TextBox 4"/>
          <p:cNvSpPr txBox="1"/>
          <p:nvPr/>
        </p:nvSpPr>
        <p:spPr>
          <a:xfrm>
            <a:off x="1304925" y="1447799"/>
            <a:ext cx="7038974" cy="3970318"/>
          </a:xfrm>
          <a:prstGeom prst="rect">
            <a:avLst/>
          </a:prstGeom>
          <a:solidFill>
            <a:schemeClr val="bg1">
              <a:lumMod val="95000"/>
            </a:schemeClr>
          </a:solidFill>
        </p:spPr>
        <p:txBody>
          <a:bodyPr wrap="square" rtlCol="1">
            <a:spAutoFit/>
          </a:bodyPr>
          <a:lstStyle/>
          <a:p>
            <a:r>
              <a:rPr lang="he-IL" b="1" u="sng" dirty="0" smtClean="0"/>
              <a:t>אצלנו...</a:t>
            </a:r>
            <a:r>
              <a:rPr lang="he-IL" dirty="0"/>
              <a:t/>
            </a:r>
            <a:br>
              <a:rPr lang="he-IL" dirty="0"/>
            </a:br>
            <a:r>
              <a:rPr lang="he-IL" dirty="0"/>
              <a:t/>
            </a:r>
            <a:br>
              <a:rPr lang="he-IL" dirty="0"/>
            </a:br>
            <a:r>
              <a:rPr lang="he-IL" b="1" dirty="0"/>
              <a:t>שלב הייזום </a:t>
            </a:r>
            <a:endParaRPr lang="he-IL" b="1" dirty="0" smtClean="0"/>
          </a:p>
          <a:p>
            <a:endParaRPr lang="he-IL" dirty="0" smtClean="0"/>
          </a:p>
          <a:p>
            <a:r>
              <a:rPr lang="he-IL" dirty="0" smtClean="0"/>
              <a:t>תיאור ראשוני של האפליקציה המוצעת על-ידכם</a:t>
            </a:r>
            <a:endParaRPr lang="he-IL" dirty="0"/>
          </a:p>
          <a:p>
            <a:r>
              <a:rPr lang="he-IL" dirty="0" smtClean="0"/>
              <a:t>הגדרת המשתמש של המערכת – למי היא מיועדת?</a:t>
            </a:r>
          </a:p>
          <a:p>
            <a:r>
              <a:rPr lang="he-IL" dirty="0" smtClean="0"/>
              <a:t>על איזה צורך היא עונה?</a:t>
            </a:r>
          </a:p>
          <a:p>
            <a:r>
              <a:rPr lang="he-IL" dirty="0" smtClean="0"/>
              <a:t>אלו בעיות היא באה לפתור?</a:t>
            </a:r>
          </a:p>
          <a:p>
            <a:r>
              <a:rPr lang="he-IL" dirty="0" smtClean="0"/>
              <a:t>מה </a:t>
            </a:r>
            <a:r>
              <a:rPr lang="he-IL" dirty="0"/>
              <a:t>התועלות שסביר לצפות מהמערכת ושירותים שהמערכת תיתן? </a:t>
            </a:r>
            <a:endParaRPr lang="he-IL" dirty="0" smtClean="0"/>
          </a:p>
          <a:p>
            <a:r>
              <a:rPr lang="he-IL" dirty="0" smtClean="0"/>
              <a:t>האם </a:t>
            </a:r>
            <a:r>
              <a:rPr lang="he-IL" dirty="0"/>
              <a:t>צפויים קשיים או מגבלות בהגדרת היישום? </a:t>
            </a:r>
            <a:endParaRPr lang="he-IL" dirty="0" smtClean="0"/>
          </a:p>
          <a:p>
            <a:r>
              <a:rPr lang="he-IL" dirty="0" smtClean="0"/>
              <a:t>האם </a:t>
            </a:r>
            <a:r>
              <a:rPr lang="he-IL" dirty="0"/>
              <a:t>מדובר בטכנולוגיה חדשה ובלתי מוכרת</a:t>
            </a:r>
            <a:r>
              <a:rPr lang="he-IL" dirty="0" smtClean="0"/>
              <a:t>? </a:t>
            </a:r>
          </a:p>
          <a:p>
            <a:r>
              <a:rPr lang="he-IL" dirty="0"/>
              <a:t/>
            </a:r>
            <a:br>
              <a:rPr lang="he-IL" dirty="0"/>
            </a:br>
            <a:r>
              <a:rPr lang="he-IL" dirty="0"/>
              <a:t/>
            </a:r>
            <a:br>
              <a:rPr lang="he-IL" dirty="0"/>
            </a:br>
            <a:r>
              <a:rPr lang="he-IL" b="1" dirty="0" smtClean="0"/>
              <a:t>התוצר – פרק ייזום</a:t>
            </a:r>
          </a:p>
        </p:txBody>
      </p:sp>
      <p:pic>
        <p:nvPicPr>
          <p:cNvPr id="6146" name="Picture 2" descr="http://g01.a.alicdn.com/kf/HTB1C8kCHFXXXXbLXpXXq6xXFXXXb/%D7%90%D7%AA-%D7%99%D7%9C%D7%93%D7%99-%D7%A6%D7%A2%D7%A6%D7%95%D7%A2%D7%99%D7%9D-%D7%97%D7%99%D7%A0%D7%95%D7%9B%D7%99%D7%99%D7%9D-%D7%A7%D7%95%D7%91%D7%99%D7%95%D7%AA-%D7%A2%D7%A5-%D7%A1%D7%91%D7%99%D7%91-%D7%97%D7%A8%D7%95%D7%96-%D7%A4%D7%A8%D7%97-woodiness-%D7%A4%D7%99%D7%AA%D7%95%D7%97-%D7%99%D7%99%D7%96%D7%95%D7%9D-%D7%97%D7%9E%D7%94-%D7%9C%D7%9E%D7%9B%D7%99%D7%A8%D7%94-%D7%9E%D7%A9%D7%9C%D7%95%D7%97-%D7%97%D7%99%D7%A0%D7%9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8106" y="1840773"/>
            <a:ext cx="1557635" cy="141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165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5" name="TextBox 4"/>
          <p:cNvSpPr txBox="1"/>
          <p:nvPr/>
        </p:nvSpPr>
        <p:spPr>
          <a:xfrm>
            <a:off x="1304925" y="1447799"/>
            <a:ext cx="7038974" cy="2585323"/>
          </a:xfrm>
          <a:prstGeom prst="rect">
            <a:avLst/>
          </a:prstGeom>
          <a:solidFill>
            <a:schemeClr val="bg1">
              <a:lumMod val="95000"/>
            </a:schemeClr>
          </a:solidFill>
        </p:spPr>
        <p:txBody>
          <a:bodyPr wrap="square" rtlCol="1">
            <a:spAutoFit/>
          </a:bodyPr>
          <a:lstStyle/>
          <a:p>
            <a:r>
              <a:rPr lang="he-IL" b="1" u="sng" dirty="0"/>
              <a:t>שלבי </a:t>
            </a:r>
            <a:r>
              <a:rPr lang="he-IL" b="1" u="sng" dirty="0" smtClean="0"/>
              <a:t>פרויקט </a:t>
            </a:r>
            <a:r>
              <a:rPr lang="he-IL" b="1" u="sng" dirty="0"/>
              <a:t>תוכנה</a:t>
            </a:r>
            <a:r>
              <a:rPr lang="he-IL" dirty="0"/>
              <a:t/>
            </a:r>
            <a:br>
              <a:rPr lang="he-IL" dirty="0"/>
            </a:br>
            <a:r>
              <a:rPr lang="he-IL" dirty="0"/>
              <a:t/>
            </a:r>
            <a:br>
              <a:rPr lang="he-IL" dirty="0"/>
            </a:br>
            <a:r>
              <a:rPr lang="he-IL" dirty="0" smtClean="0"/>
              <a:t>2. </a:t>
            </a:r>
            <a:r>
              <a:rPr lang="he-IL" b="1" dirty="0" smtClean="0"/>
              <a:t>אפיון </a:t>
            </a:r>
            <a:r>
              <a:rPr lang="he-IL" dirty="0"/>
              <a:t>התוכנה</a:t>
            </a:r>
            <a:r>
              <a:rPr lang="he-IL" b="1" dirty="0"/>
              <a:t> </a:t>
            </a:r>
            <a:r>
              <a:rPr lang="he-IL" dirty="0"/>
              <a:t>הוא שלב מרכזי </a:t>
            </a:r>
            <a:r>
              <a:rPr lang="he-IL" dirty="0" smtClean="0"/>
              <a:t>בפרויקט </a:t>
            </a:r>
            <a:r>
              <a:rPr lang="he-IL" dirty="0"/>
              <a:t>תוכנה ובו מוגדרת מהות המערכת הנדרשת. אפיון הוא גם השלב הראשון בו תיתכן התקשרות חיצונית שכן אפיון התוכנה דורש מיומנות מקצועית גבוהה והכרה טובה של הנושא.</a:t>
            </a:r>
            <a:br>
              <a:rPr lang="he-IL" dirty="0"/>
            </a:br>
            <a:r>
              <a:rPr lang="he-IL" dirty="0"/>
              <a:t/>
            </a:r>
            <a:br>
              <a:rPr lang="he-IL" dirty="0"/>
            </a:br>
            <a:r>
              <a:rPr lang="he-IL" dirty="0"/>
              <a:t>בשלב האפיון מפרט המאפיין את </a:t>
            </a:r>
            <a:r>
              <a:rPr lang="he-IL" dirty="0" smtClean="0"/>
              <a:t>הבעיה </a:t>
            </a:r>
            <a:r>
              <a:rPr lang="he-IL" dirty="0"/>
              <a:t>כפי שהוגדרה בשלב הייזום לדרישות. </a:t>
            </a:r>
            <a:r>
              <a:rPr lang="he-IL" u="sng" dirty="0"/>
              <a:t>בשלב זה מוגדר ה-'מה'. לא מוגדר ה-'איך</a:t>
            </a:r>
            <a:r>
              <a:rPr lang="he-IL" u="sng" dirty="0" smtClean="0"/>
              <a:t>'.</a:t>
            </a:r>
          </a:p>
          <a:p>
            <a:r>
              <a:rPr lang="he-IL" dirty="0" smtClean="0"/>
              <a:t>וכן מפורטות הבדיקות שיבוצעו למערכת</a:t>
            </a:r>
            <a:endParaRPr lang="he-IL" dirty="0"/>
          </a:p>
        </p:txBody>
      </p:sp>
      <p:pic>
        <p:nvPicPr>
          <p:cNvPr id="7172" name="Picture 4" descr="http://www.url.co.il/img/webs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4333875"/>
            <a:ext cx="2276475" cy="17811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18560" y="4333875"/>
            <a:ext cx="4574720" cy="2031325"/>
          </a:xfrm>
          <a:prstGeom prst="rect">
            <a:avLst/>
          </a:prstGeom>
          <a:solidFill>
            <a:schemeClr val="bg1">
              <a:lumMod val="95000"/>
            </a:schemeClr>
          </a:solidFill>
        </p:spPr>
        <p:txBody>
          <a:bodyPr wrap="square" rtlCol="1">
            <a:spAutoFit/>
          </a:bodyPr>
          <a:lstStyle/>
          <a:p>
            <a:r>
              <a:rPr lang="he-IL" b="1" u="sng" dirty="0" smtClean="0"/>
              <a:t>אצלנו...</a:t>
            </a:r>
            <a:r>
              <a:rPr lang="he-IL" dirty="0"/>
              <a:t/>
            </a:r>
            <a:br>
              <a:rPr lang="he-IL" dirty="0"/>
            </a:br>
            <a:r>
              <a:rPr lang="he-IL" dirty="0" smtClean="0"/>
              <a:t>מסמך אפיון המפרט את האפליקציה שהוצעה על-ידכם בדגש על 'מה' היא אמורה לעשות, 'מה' היכולות שהיא תעניק למשתמש בה.</a:t>
            </a:r>
          </a:p>
          <a:p>
            <a:r>
              <a:rPr lang="he-IL" dirty="0" smtClean="0"/>
              <a:t>וכן פירוט הבדיקות המתוכננות להתבצע</a:t>
            </a:r>
          </a:p>
          <a:p>
            <a:endParaRPr lang="he-IL" dirty="0"/>
          </a:p>
          <a:p>
            <a:r>
              <a:rPr lang="he-IL" b="1" dirty="0" smtClean="0"/>
              <a:t>התוצר – פרק אפיון</a:t>
            </a:r>
            <a:endParaRPr lang="he-IL" b="1" u="sng" dirty="0"/>
          </a:p>
        </p:txBody>
      </p:sp>
    </p:spTree>
    <p:extLst>
      <p:ext uri="{BB962C8B-B14F-4D97-AF65-F5344CB8AC3E}">
        <p14:creationId xmlns:p14="http://schemas.microsoft.com/office/powerpoint/2010/main" val="1587995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5" name="TextBox 4"/>
          <p:cNvSpPr txBox="1"/>
          <p:nvPr/>
        </p:nvSpPr>
        <p:spPr>
          <a:xfrm>
            <a:off x="1304925" y="1447799"/>
            <a:ext cx="7038974" cy="1477328"/>
          </a:xfrm>
          <a:prstGeom prst="rect">
            <a:avLst/>
          </a:prstGeom>
          <a:solidFill>
            <a:schemeClr val="bg1">
              <a:lumMod val="95000"/>
            </a:schemeClr>
          </a:solidFill>
        </p:spPr>
        <p:txBody>
          <a:bodyPr wrap="square" rtlCol="1">
            <a:spAutoFit/>
          </a:bodyPr>
          <a:lstStyle/>
          <a:p>
            <a:r>
              <a:rPr lang="he-IL" b="1" u="sng" dirty="0"/>
              <a:t>שלבי </a:t>
            </a:r>
            <a:r>
              <a:rPr lang="he-IL" b="1" u="sng" dirty="0" smtClean="0"/>
              <a:t>פרויקט </a:t>
            </a:r>
            <a:r>
              <a:rPr lang="he-IL" b="1" u="sng" dirty="0"/>
              <a:t>תוכנה</a:t>
            </a:r>
            <a:r>
              <a:rPr lang="he-IL" dirty="0"/>
              <a:t/>
            </a:r>
            <a:br>
              <a:rPr lang="he-IL" dirty="0"/>
            </a:br>
            <a:r>
              <a:rPr lang="he-IL" dirty="0"/>
              <a:t/>
            </a:r>
            <a:br>
              <a:rPr lang="he-IL" dirty="0"/>
            </a:br>
            <a:r>
              <a:rPr lang="he-IL" dirty="0" smtClean="0"/>
              <a:t>3. </a:t>
            </a:r>
            <a:r>
              <a:rPr lang="he-IL" b="1" dirty="0" smtClean="0"/>
              <a:t>שלב </a:t>
            </a:r>
            <a:r>
              <a:rPr lang="he-IL" b="1" dirty="0"/>
              <a:t>הניתוח </a:t>
            </a:r>
            <a:r>
              <a:rPr lang="he-IL" dirty="0"/>
              <a:t>הוא השלב בו מפרטים את הדרישות שהוגדרו בשלב האפיון לאובייקטים ולתהליכים. עבור כל דרישה מגדיר המנתח אוסף תהליכים שהמערכת צריכה לבצע.</a:t>
            </a:r>
          </a:p>
        </p:txBody>
      </p:sp>
      <p:pic>
        <p:nvPicPr>
          <p:cNvPr id="8194" name="Picture 2" descr="http://www.malpractice.co.il/lib/67138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4" y="3157536"/>
            <a:ext cx="3440543" cy="25853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72297" y="3157537"/>
            <a:ext cx="3571602" cy="2585323"/>
          </a:xfrm>
          <a:prstGeom prst="rect">
            <a:avLst/>
          </a:prstGeom>
          <a:solidFill>
            <a:schemeClr val="bg1">
              <a:lumMod val="95000"/>
            </a:schemeClr>
          </a:solidFill>
        </p:spPr>
        <p:txBody>
          <a:bodyPr wrap="square" rtlCol="1">
            <a:spAutoFit/>
          </a:bodyPr>
          <a:lstStyle/>
          <a:p>
            <a:r>
              <a:rPr lang="he-IL" b="1" u="sng" dirty="0" smtClean="0"/>
              <a:t>אצלנו...</a:t>
            </a:r>
            <a:r>
              <a:rPr lang="he-IL" dirty="0"/>
              <a:t/>
            </a:r>
            <a:br>
              <a:rPr lang="he-IL" dirty="0"/>
            </a:br>
            <a:r>
              <a:rPr lang="he-IL" dirty="0" smtClean="0"/>
              <a:t>עבור כל יכולת שהוגדרה באפליקציה, יש לפרט את אוסף התהליכים שהאפליקציה צריכה לבצע. בפירוט יש לציין את רשימת האובייקטים בהם האפליקציה עושה שימוש.</a:t>
            </a:r>
            <a:r>
              <a:rPr lang="he-IL" dirty="0"/>
              <a:t/>
            </a:r>
            <a:br>
              <a:rPr lang="he-IL" dirty="0"/>
            </a:br>
            <a:endParaRPr lang="he-IL" dirty="0" smtClean="0"/>
          </a:p>
          <a:p>
            <a:r>
              <a:rPr lang="he-IL" b="1" dirty="0" smtClean="0"/>
              <a:t>התוצר </a:t>
            </a:r>
            <a:r>
              <a:rPr lang="he-IL" b="1" dirty="0"/>
              <a:t>– </a:t>
            </a:r>
            <a:r>
              <a:rPr lang="he-IL" b="1" dirty="0" smtClean="0"/>
              <a:t>פרק ניתוח</a:t>
            </a:r>
          </a:p>
          <a:p>
            <a:endParaRPr lang="he-IL" b="1" u="sng" dirty="0"/>
          </a:p>
        </p:txBody>
      </p:sp>
    </p:spTree>
    <p:extLst>
      <p:ext uri="{BB962C8B-B14F-4D97-AF65-F5344CB8AC3E}">
        <p14:creationId xmlns:p14="http://schemas.microsoft.com/office/powerpoint/2010/main" val="3744591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5" name="TextBox 4"/>
          <p:cNvSpPr txBox="1"/>
          <p:nvPr/>
        </p:nvSpPr>
        <p:spPr>
          <a:xfrm>
            <a:off x="1304925" y="1447799"/>
            <a:ext cx="7038974" cy="1754326"/>
          </a:xfrm>
          <a:prstGeom prst="rect">
            <a:avLst/>
          </a:prstGeom>
          <a:solidFill>
            <a:schemeClr val="bg1">
              <a:lumMod val="95000"/>
            </a:schemeClr>
          </a:solidFill>
        </p:spPr>
        <p:txBody>
          <a:bodyPr wrap="square" rtlCol="1">
            <a:spAutoFit/>
          </a:bodyPr>
          <a:lstStyle/>
          <a:p>
            <a:r>
              <a:rPr lang="he-IL" b="1" u="sng" dirty="0"/>
              <a:t>שלבי </a:t>
            </a:r>
            <a:r>
              <a:rPr lang="he-IL" b="1" u="sng" dirty="0" smtClean="0"/>
              <a:t>פרויקט </a:t>
            </a:r>
            <a:r>
              <a:rPr lang="he-IL" b="1" u="sng" dirty="0"/>
              <a:t>תוכנה</a:t>
            </a:r>
            <a:r>
              <a:rPr lang="he-IL" dirty="0"/>
              <a:t/>
            </a:r>
            <a:br>
              <a:rPr lang="he-IL" dirty="0"/>
            </a:br>
            <a:r>
              <a:rPr lang="he-IL" dirty="0"/>
              <a:t/>
            </a:r>
            <a:br>
              <a:rPr lang="he-IL" dirty="0"/>
            </a:br>
            <a:r>
              <a:rPr lang="he-IL" dirty="0" smtClean="0"/>
              <a:t>4. </a:t>
            </a:r>
            <a:r>
              <a:rPr lang="he-IL" b="1" dirty="0" smtClean="0"/>
              <a:t>שלב </a:t>
            </a:r>
            <a:r>
              <a:rPr lang="he-IL" b="1" dirty="0"/>
              <a:t>העיצוב </a:t>
            </a:r>
            <a:r>
              <a:rPr lang="he-IL" dirty="0"/>
              <a:t>הוא השלב שבו נכנסות לתמונה הארכיטקטורה של המערכת, הטכנולוגיה והשפה. דרישות והחלטות המשפיעות על העיצוב כוללות את החומרה הקיימת, שפת </a:t>
            </a:r>
            <a:r>
              <a:rPr lang="he-IL" dirty="0" smtClean="0"/>
              <a:t>התכנות </a:t>
            </a:r>
            <a:r>
              <a:rPr lang="he-IL" dirty="0"/>
              <a:t>המוצעת, הטכנולוגיה הרלוונטית, דרישה לשילוב מוצרי מדף ושילוב מערכות קיימות (תוכנה, חומרה ותשתית).</a:t>
            </a:r>
          </a:p>
        </p:txBody>
      </p:sp>
      <p:pic>
        <p:nvPicPr>
          <p:cNvPr id="6" name="Picture 2" descr="http://www.iphoneil.net/wp-content/uploads/2012/01/f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3545900"/>
            <a:ext cx="2733675" cy="22040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71405" y="3545900"/>
            <a:ext cx="4172493" cy="2031325"/>
          </a:xfrm>
          <a:prstGeom prst="rect">
            <a:avLst/>
          </a:prstGeom>
          <a:solidFill>
            <a:schemeClr val="bg1">
              <a:lumMod val="95000"/>
            </a:schemeClr>
          </a:solidFill>
        </p:spPr>
        <p:txBody>
          <a:bodyPr wrap="square" rtlCol="1">
            <a:spAutoFit/>
          </a:bodyPr>
          <a:lstStyle/>
          <a:p>
            <a:r>
              <a:rPr lang="he-IL" b="1" u="sng" dirty="0" smtClean="0"/>
              <a:t>אצלנו...</a:t>
            </a:r>
            <a:r>
              <a:rPr lang="he-IL" dirty="0"/>
              <a:t/>
            </a:r>
            <a:br>
              <a:rPr lang="he-IL" dirty="0"/>
            </a:br>
            <a:r>
              <a:rPr lang="he-IL" dirty="0" smtClean="0"/>
              <a:t>בשלב זה יש לתאר את הארכיטקטורה של המערכת בפירוט. את הכלים והמודולים בהם ייעשה שימוש באפליקציה וכן את ההחלטות שנלקחו בחשבון בעת בחירת הארכיטקטורה.</a:t>
            </a:r>
            <a:r>
              <a:rPr lang="he-IL" dirty="0"/>
              <a:t/>
            </a:r>
            <a:br>
              <a:rPr lang="he-IL" dirty="0"/>
            </a:br>
            <a:r>
              <a:rPr lang="he-IL" dirty="0"/>
              <a:t/>
            </a:r>
            <a:br>
              <a:rPr lang="he-IL" dirty="0"/>
            </a:br>
            <a:r>
              <a:rPr lang="he-IL" b="1" dirty="0"/>
              <a:t>התוצר – </a:t>
            </a:r>
            <a:r>
              <a:rPr lang="he-IL" b="1" dirty="0" smtClean="0"/>
              <a:t>פרק עיצוב</a:t>
            </a:r>
            <a:endParaRPr lang="he-IL" b="1" u="sng" dirty="0"/>
          </a:p>
        </p:txBody>
      </p:sp>
    </p:spTree>
    <p:extLst>
      <p:ext uri="{BB962C8B-B14F-4D97-AF65-F5344CB8AC3E}">
        <p14:creationId xmlns:p14="http://schemas.microsoft.com/office/powerpoint/2010/main" val="4061470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5" name="TextBox 4"/>
          <p:cNvSpPr txBox="1"/>
          <p:nvPr/>
        </p:nvSpPr>
        <p:spPr>
          <a:xfrm>
            <a:off x="1304925" y="1447799"/>
            <a:ext cx="7038974" cy="1477328"/>
          </a:xfrm>
          <a:prstGeom prst="rect">
            <a:avLst/>
          </a:prstGeom>
          <a:solidFill>
            <a:schemeClr val="bg1">
              <a:lumMod val="95000"/>
            </a:schemeClr>
          </a:solidFill>
        </p:spPr>
        <p:txBody>
          <a:bodyPr wrap="square" rtlCol="1">
            <a:spAutoFit/>
          </a:bodyPr>
          <a:lstStyle/>
          <a:p>
            <a:r>
              <a:rPr lang="he-IL" b="1" u="sng" dirty="0"/>
              <a:t>שלבי </a:t>
            </a:r>
            <a:r>
              <a:rPr lang="he-IL" b="1" u="sng" dirty="0" smtClean="0"/>
              <a:t>פרויקט </a:t>
            </a:r>
            <a:r>
              <a:rPr lang="he-IL" b="1" u="sng" dirty="0"/>
              <a:t>תוכנה</a:t>
            </a:r>
            <a:r>
              <a:rPr lang="he-IL" dirty="0"/>
              <a:t/>
            </a:r>
            <a:br>
              <a:rPr lang="he-IL" dirty="0"/>
            </a:br>
            <a:r>
              <a:rPr lang="he-IL" dirty="0"/>
              <a:t/>
            </a:r>
            <a:br>
              <a:rPr lang="he-IL" dirty="0"/>
            </a:br>
            <a:r>
              <a:rPr lang="he-IL" dirty="0" smtClean="0"/>
              <a:t>5. </a:t>
            </a:r>
            <a:r>
              <a:rPr lang="he-IL" b="1" dirty="0" smtClean="0"/>
              <a:t>שלב </a:t>
            </a:r>
            <a:r>
              <a:rPr lang="he-IL" b="1" dirty="0"/>
              <a:t>הקידוד </a:t>
            </a:r>
            <a:r>
              <a:rPr lang="he-IL" b="1" dirty="0" smtClean="0"/>
              <a:t>והתכנות </a:t>
            </a:r>
            <a:r>
              <a:rPr lang="he-IL" dirty="0"/>
              <a:t>הוא השלב בו לוקחים את תיק העיצוב ומממשים את הפעולות כפי שהוגדרו בשלב העיצוב. זהו השלב המרכזי והטכני ביותר </a:t>
            </a:r>
            <a:r>
              <a:rPr lang="he-IL" u="sng" dirty="0"/>
              <a:t>שעם סיומו יש תוצר</a:t>
            </a:r>
            <a:r>
              <a:rPr lang="he-IL" dirty="0"/>
              <a:t> כלשהו שניתן לראות, לעבוד ולבדוק.</a:t>
            </a:r>
          </a:p>
        </p:txBody>
      </p:sp>
      <p:pic>
        <p:nvPicPr>
          <p:cNvPr id="10242" name="Picture 2" descr="http://www.bekaloot.co.il/FrameWork/Upload/categoryImage_85672f90-1cad-45f6-8196-4a72e5b29e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3143250"/>
            <a:ext cx="2842921" cy="2228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71406" y="3143250"/>
            <a:ext cx="4172493" cy="2031325"/>
          </a:xfrm>
          <a:prstGeom prst="rect">
            <a:avLst/>
          </a:prstGeom>
          <a:solidFill>
            <a:schemeClr val="bg1">
              <a:lumMod val="95000"/>
            </a:schemeClr>
          </a:solidFill>
        </p:spPr>
        <p:txBody>
          <a:bodyPr wrap="square" rtlCol="1">
            <a:spAutoFit/>
          </a:bodyPr>
          <a:lstStyle/>
          <a:p>
            <a:r>
              <a:rPr lang="he-IL" b="1" u="sng" dirty="0" smtClean="0"/>
              <a:t>אצלנו...</a:t>
            </a:r>
            <a:r>
              <a:rPr lang="he-IL" dirty="0"/>
              <a:t/>
            </a:r>
            <a:br>
              <a:rPr lang="he-IL" dirty="0"/>
            </a:br>
            <a:r>
              <a:rPr lang="he-IL" dirty="0" smtClean="0"/>
              <a:t>קידוד האפליקציה.</a:t>
            </a:r>
            <a:r>
              <a:rPr lang="he-IL" dirty="0"/>
              <a:t/>
            </a:r>
            <a:br>
              <a:rPr lang="he-IL" dirty="0"/>
            </a:br>
            <a:r>
              <a:rPr lang="he-IL" dirty="0"/>
              <a:t/>
            </a:r>
            <a:br>
              <a:rPr lang="he-IL" dirty="0"/>
            </a:br>
            <a:r>
              <a:rPr lang="he-IL" b="1" dirty="0"/>
              <a:t>התוצר – </a:t>
            </a:r>
            <a:r>
              <a:rPr lang="he-IL" b="1" dirty="0" smtClean="0"/>
              <a:t>האפליקציה.</a:t>
            </a:r>
          </a:p>
          <a:p>
            <a:r>
              <a:rPr lang="he-IL" dirty="0" smtClean="0"/>
              <a:t>ובמסמך - קטעי קוד מיוחדים (שעושים משהו מיוחד, מסובך, בדרך שונה) כולל הסברים מפורטים.</a:t>
            </a:r>
            <a:endParaRPr lang="he-IL" dirty="0"/>
          </a:p>
        </p:txBody>
      </p:sp>
    </p:spTree>
    <p:extLst>
      <p:ext uri="{BB962C8B-B14F-4D97-AF65-F5344CB8AC3E}">
        <p14:creationId xmlns:p14="http://schemas.microsoft.com/office/powerpoint/2010/main" val="2964417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5" name="TextBox 4"/>
          <p:cNvSpPr txBox="1"/>
          <p:nvPr/>
        </p:nvSpPr>
        <p:spPr>
          <a:xfrm>
            <a:off x="1304925" y="1447799"/>
            <a:ext cx="7038974" cy="4678204"/>
          </a:xfrm>
          <a:prstGeom prst="rect">
            <a:avLst/>
          </a:prstGeom>
          <a:solidFill>
            <a:schemeClr val="bg1">
              <a:lumMod val="95000"/>
            </a:schemeClr>
          </a:solidFill>
        </p:spPr>
        <p:txBody>
          <a:bodyPr wrap="square" rtlCol="1">
            <a:spAutoFit/>
          </a:bodyPr>
          <a:lstStyle/>
          <a:p>
            <a:r>
              <a:rPr lang="he-IL" b="1" u="sng" dirty="0"/>
              <a:t>שלבי </a:t>
            </a:r>
            <a:r>
              <a:rPr lang="he-IL" b="1" u="sng" dirty="0" smtClean="0"/>
              <a:t>פרויקט </a:t>
            </a:r>
            <a:r>
              <a:rPr lang="he-IL" b="1" u="sng" dirty="0"/>
              <a:t>תוכנה</a:t>
            </a:r>
            <a:r>
              <a:rPr lang="he-IL" dirty="0"/>
              <a:t/>
            </a:r>
            <a:br>
              <a:rPr lang="he-IL" dirty="0"/>
            </a:br>
            <a:r>
              <a:rPr lang="he-IL" dirty="0"/>
              <a:t/>
            </a:r>
            <a:br>
              <a:rPr lang="he-IL" dirty="0"/>
            </a:br>
            <a:r>
              <a:rPr lang="he-IL" dirty="0" smtClean="0"/>
              <a:t>6. </a:t>
            </a:r>
            <a:r>
              <a:rPr lang="he-IL" b="1" dirty="0" smtClean="0"/>
              <a:t>שלב </a:t>
            </a:r>
            <a:r>
              <a:rPr lang="he-IL" b="1" dirty="0"/>
              <a:t>הבדיקות </a:t>
            </a:r>
            <a:r>
              <a:rPr lang="he-IL" dirty="0"/>
              <a:t>כולל בדיקות תוכנה המתבצעות במספר מישורים</a:t>
            </a:r>
            <a:r>
              <a:rPr lang="he-IL" dirty="0" smtClean="0"/>
              <a:t>: </a:t>
            </a:r>
          </a:p>
          <a:p>
            <a:pPr marL="285750" indent="-285750">
              <a:buFont typeface="Arial" panose="020B0604020202020204" pitchFamily="34" charset="0"/>
              <a:buChar char="•"/>
            </a:pPr>
            <a:r>
              <a:rPr lang="he-IL" sz="1600" u="sng" dirty="0" smtClean="0"/>
              <a:t>בדיקות </a:t>
            </a:r>
            <a:r>
              <a:rPr lang="he-IL" sz="1600" u="sng" dirty="0"/>
              <a:t>פונקציונליות </a:t>
            </a:r>
            <a:r>
              <a:rPr lang="he-IL" sz="1600" dirty="0"/>
              <a:t>אשר מטרתן </a:t>
            </a:r>
            <a:r>
              <a:rPr lang="he-IL" sz="1600" dirty="0" smtClean="0"/>
              <a:t>לוודא </a:t>
            </a:r>
            <a:r>
              <a:rPr lang="he-IL" sz="1600" dirty="0"/>
              <a:t>שהמערכת אכן מבצעת את הפעולות שהיא מיועדת לבצע.</a:t>
            </a:r>
          </a:p>
          <a:p>
            <a:pPr marL="285750" indent="-285750">
              <a:buFont typeface="Arial" panose="020B0604020202020204" pitchFamily="34" charset="0"/>
              <a:buChar char="•"/>
            </a:pPr>
            <a:r>
              <a:rPr lang="he-IL" sz="1600" u="sng" dirty="0"/>
              <a:t>בדיקות אינטגרציה </a:t>
            </a:r>
            <a:r>
              <a:rPr lang="he-IL" sz="1600" dirty="0"/>
              <a:t>אשר בהן מחברים את קטעי התוכנה ומוודאים כי הם מבצעים את תפקידם יחדיו. בדיקות אלו מבוצעות עבור כל תת-מערכת בנפרד.</a:t>
            </a:r>
          </a:p>
          <a:p>
            <a:pPr marL="285750" indent="-285750">
              <a:buFont typeface="Arial" panose="020B0604020202020204" pitchFamily="34" charset="0"/>
              <a:buChar char="•"/>
            </a:pPr>
            <a:r>
              <a:rPr lang="he-IL" sz="1600" u="sng" dirty="0"/>
              <a:t>בדיקות מערכת</a:t>
            </a:r>
            <a:r>
              <a:rPr lang="he-IL" sz="1600" dirty="0"/>
              <a:t> בודקות את תקינות התהליכים במערכת כולה ע"י שילוב תת-המערכות. בשלב זה אנו בודקים גם את ביצועי המערכת וקצב העברת הנתונים, עומס הנתונים ונפחם, התממשקות המערכת עם מערכות אחרות, אבטחת המידע ושרידות המערכת הכולל גיבוי והתאוששות במקרה של קריסה מלאה או חלקית. כאשר נבדקת מערכת קטנה שפותחה ע"י צוות תוכנה בודד, בדיקות האינטגרציה יהיו גם בדיקות המערכת.</a:t>
            </a:r>
          </a:p>
          <a:p>
            <a:pPr marL="285750" indent="-285750">
              <a:buFont typeface="Arial" panose="020B0604020202020204" pitchFamily="34" charset="0"/>
              <a:buChar char="•"/>
            </a:pPr>
            <a:r>
              <a:rPr lang="he-IL" sz="1600" u="sng" dirty="0"/>
              <a:t>בדיקות קבלה </a:t>
            </a:r>
            <a:r>
              <a:rPr lang="he-IL" sz="1600" dirty="0"/>
              <a:t>מבוצעות ע"י הלקוח ובאחריותו ובמהלכן הלקוח בודק את הצד התפעולי של המערכת. לאחר אישור הלקוח המערכת עוברת לשימושו. בדיקות הקבלה מתבצעות לרוב לאחר התקנת התוכנה אצל הלקוח וטרם שילובה במערך </a:t>
            </a:r>
            <a:r>
              <a:rPr lang="he-IL" sz="1600" dirty="0" smtClean="0"/>
              <a:t>העסקי</a:t>
            </a:r>
            <a:r>
              <a:rPr lang="he-IL" sz="1600" dirty="0"/>
              <a:t>.</a:t>
            </a:r>
          </a:p>
          <a:p>
            <a:pPr marL="285750" indent="-285750">
              <a:buFont typeface="Arial" panose="020B0604020202020204" pitchFamily="34" charset="0"/>
              <a:buChar char="•"/>
            </a:pPr>
            <a:r>
              <a:rPr lang="he-IL" sz="1600" b="1" dirty="0"/>
              <a:t>בדיקות תאימות </a:t>
            </a:r>
            <a:r>
              <a:rPr lang="he-IL" sz="1600" dirty="0"/>
              <a:t>מוודאות את תאימות התוכנה לפלטפורמות חומרה, תקשורת ותשתיות שונות.</a:t>
            </a:r>
          </a:p>
        </p:txBody>
      </p:sp>
      <p:pic>
        <p:nvPicPr>
          <p:cNvPr id="11266" name="Picture 2" descr="https://puserscontentstorage.blob.core.windows.net/userimages/471feabf-fb4c-4ef1-a0b5-dbd1be15d276/cd0b1f4c-2d9b-4583-8830-cdb1c641c85c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450" y="1217451"/>
            <a:ext cx="1521637" cy="100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938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5" name="TextBox 4"/>
          <p:cNvSpPr txBox="1"/>
          <p:nvPr/>
        </p:nvSpPr>
        <p:spPr>
          <a:xfrm>
            <a:off x="1304925" y="1447799"/>
            <a:ext cx="7038974" cy="3662541"/>
          </a:xfrm>
          <a:prstGeom prst="rect">
            <a:avLst/>
          </a:prstGeom>
          <a:solidFill>
            <a:schemeClr val="bg1">
              <a:lumMod val="95000"/>
            </a:schemeClr>
          </a:solidFill>
        </p:spPr>
        <p:txBody>
          <a:bodyPr wrap="square" rtlCol="1">
            <a:spAutoFit/>
          </a:bodyPr>
          <a:lstStyle/>
          <a:p>
            <a:r>
              <a:rPr lang="he-IL" dirty="0" smtClean="0"/>
              <a:t>מבחינים בין </a:t>
            </a:r>
            <a:r>
              <a:rPr lang="he-IL" dirty="0"/>
              <a:t>בדיקות של המה (בלתי תלויות בישום = </a:t>
            </a:r>
            <a:r>
              <a:rPr lang="he-IL" b="1" dirty="0"/>
              <a:t>קופסה שחורה</a:t>
            </a:r>
            <a:r>
              <a:rPr lang="he-IL" dirty="0"/>
              <a:t>) ויש בדיקות של </a:t>
            </a:r>
            <a:r>
              <a:rPr lang="he-IL" dirty="0" err="1"/>
              <a:t>האיך</a:t>
            </a:r>
            <a:r>
              <a:rPr lang="he-IL" dirty="0"/>
              <a:t> (תלויות </a:t>
            </a:r>
            <a:r>
              <a:rPr lang="he-IL" dirty="0" smtClean="0"/>
              <a:t>יישום </a:t>
            </a:r>
            <a:r>
              <a:rPr lang="he-IL" dirty="0"/>
              <a:t>= </a:t>
            </a:r>
            <a:r>
              <a:rPr lang="he-IL" b="1" dirty="0"/>
              <a:t>קופסה לבנה</a:t>
            </a:r>
            <a:r>
              <a:rPr lang="he-IL" dirty="0"/>
              <a:t>).</a:t>
            </a:r>
            <a:endParaRPr lang="he-IL" b="1" u="sng" dirty="0" smtClean="0"/>
          </a:p>
          <a:p>
            <a:endParaRPr lang="he-IL" b="1" u="sng" dirty="0" smtClean="0"/>
          </a:p>
          <a:p>
            <a:r>
              <a:rPr lang="he-IL" b="1" u="sng" dirty="0" smtClean="0"/>
              <a:t>אצלנו...</a:t>
            </a:r>
            <a:r>
              <a:rPr lang="he-IL" dirty="0"/>
              <a:t/>
            </a:r>
            <a:br>
              <a:rPr lang="he-IL" dirty="0"/>
            </a:br>
            <a:endParaRPr lang="he-IL" dirty="0" smtClean="0"/>
          </a:p>
          <a:p>
            <a:r>
              <a:rPr lang="he-IL" dirty="0" smtClean="0"/>
              <a:t>מסמך בדיקות שיכלול עבור כל סוג בדיקות </a:t>
            </a:r>
            <a:r>
              <a:rPr lang="en-US" dirty="0" smtClean="0"/>
              <a:t/>
            </a:r>
            <a:br>
              <a:rPr lang="en-US" dirty="0" smtClean="0"/>
            </a:br>
            <a:r>
              <a:rPr lang="he-IL" dirty="0" smtClean="0"/>
              <a:t>(פונקציונליות, אינטגרציה, מערכת, קבלה): </a:t>
            </a:r>
          </a:p>
          <a:p>
            <a:pPr marL="342900" indent="-342900">
              <a:buFont typeface="+mj-lt"/>
              <a:buAutoNum type="arabicPeriod"/>
            </a:pPr>
            <a:r>
              <a:rPr lang="he-IL" dirty="0" smtClean="0"/>
              <a:t>פירוט של הבדיקות: מטרת הבדיקה, מה נדרש לבצע, איך, מתי? (הרחבה של פרק הבדיקות שנכתב בשלב האפיון)</a:t>
            </a:r>
          </a:p>
          <a:p>
            <a:pPr marL="342900" indent="-342900">
              <a:buFont typeface="+mj-lt"/>
              <a:buAutoNum type="arabicPeriod"/>
            </a:pPr>
            <a:r>
              <a:rPr lang="he-IL" dirty="0" smtClean="0"/>
              <a:t>תיעוד ביצוע הבדיקות (מה קרה בכל בדיקה)</a:t>
            </a:r>
          </a:p>
          <a:p>
            <a:pPr marL="342900" indent="-342900">
              <a:buFont typeface="+mj-lt"/>
              <a:buAutoNum type="arabicPeriod"/>
            </a:pPr>
            <a:endParaRPr lang="he-IL" dirty="0"/>
          </a:p>
          <a:p>
            <a:r>
              <a:rPr lang="he-IL" b="1" dirty="0"/>
              <a:t>התוצר – </a:t>
            </a:r>
            <a:r>
              <a:rPr lang="he-IL" b="1" dirty="0" smtClean="0"/>
              <a:t>פרק בדיקות (כולל מפרטי הבדיקות ותוצאותיהן).</a:t>
            </a:r>
            <a:r>
              <a:rPr lang="he-IL" dirty="0"/>
              <a:t/>
            </a:r>
            <a:br>
              <a:rPr lang="he-IL" dirty="0"/>
            </a:br>
            <a:endParaRPr lang="he-IL" sz="1600" dirty="0"/>
          </a:p>
        </p:txBody>
      </p:sp>
      <p:pic>
        <p:nvPicPr>
          <p:cNvPr id="11266" name="Picture 2" descr="https://puserscontentstorage.blob.core.windows.net/userimages/471feabf-fb4c-4ef1-a0b5-dbd1be15d276/cd0b1f4c-2d9b-4583-8830-cdb1c641c85c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881" y="5091225"/>
            <a:ext cx="2456938" cy="163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151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5" name="TextBox 4"/>
          <p:cNvSpPr txBox="1"/>
          <p:nvPr/>
        </p:nvSpPr>
        <p:spPr>
          <a:xfrm>
            <a:off x="1304925" y="1447799"/>
            <a:ext cx="7038974" cy="1200329"/>
          </a:xfrm>
          <a:prstGeom prst="rect">
            <a:avLst/>
          </a:prstGeom>
          <a:solidFill>
            <a:schemeClr val="bg1">
              <a:lumMod val="95000"/>
            </a:schemeClr>
          </a:solidFill>
        </p:spPr>
        <p:txBody>
          <a:bodyPr wrap="square" rtlCol="1">
            <a:spAutoFit/>
          </a:bodyPr>
          <a:lstStyle/>
          <a:p>
            <a:r>
              <a:rPr lang="he-IL" b="1" u="sng" dirty="0"/>
              <a:t>שלבי </a:t>
            </a:r>
            <a:r>
              <a:rPr lang="he-IL" b="1" u="sng" dirty="0" smtClean="0"/>
              <a:t>פרויקט </a:t>
            </a:r>
            <a:r>
              <a:rPr lang="he-IL" b="1" u="sng" dirty="0"/>
              <a:t>תוכנה</a:t>
            </a:r>
            <a:r>
              <a:rPr lang="he-IL" dirty="0"/>
              <a:t/>
            </a:r>
            <a:br>
              <a:rPr lang="he-IL" dirty="0"/>
            </a:br>
            <a:r>
              <a:rPr lang="he-IL" dirty="0"/>
              <a:t/>
            </a:r>
            <a:br>
              <a:rPr lang="he-IL" dirty="0"/>
            </a:br>
            <a:r>
              <a:rPr lang="he-IL" b="1" dirty="0"/>
              <a:t>שלב ההטמעה </a:t>
            </a:r>
            <a:r>
              <a:rPr lang="he-IL" dirty="0"/>
              <a:t>כולל את התקנת התוכנה אצל המשתמשים, הדרכת המשתמשים על השימוש בתוכנה, תיעוד טכני </a:t>
            </a:r>
            <a:r>
              <a:rPr lang="he-IL" dirty="0" smtClean="0"/>
              <a:t>ותפעולי </a:t>
            </a:r>
            <a:r>
              <a:rPr lang="he-IL" dirty="0"/>
              <a:t>וגיבוש נהלי תמיכה.</a:t>
            </a:r>
          </a:p>
        </p:txBody>
      </p:sp>
      <p:pic>
        <p:nvPicPr>
          <p:cNvPr id="12290" name="Picture 2" descr="http://100men.org.il/wp-content/uploads/2011/02/professional-train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3230652"/>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98720" y="3230652"/>
            <a:ext cx="3345179" cy="1754326"/>
          </a:xfrm>
          <a:prstGeom prst="rect">
            <a:avLst/>
          </a:prstGeom>
          <a:solidFill>
            <a:schemeClr val="bg1">
              <a:lumMod val="95000"/>
            </a:schemeClr>
          </a:solidFill>
        </p:spPr>
        <p:txBody>
          <a:bodyPr wrap="square" rtlCol="1">
            <a:spAutoFit/>
          </a:bodyPr>
          <a:lstStyle/>
          <a:p>
            <a:r>
              <a:rPr lang="he-IL" b="1" u="sng" dirty="0" smtClean="0"/>
              <a:t>אצלנו...</a:t>
            </a:r>
            <a:r>
              <a:rPr lang="he-IL" dirty="0"/>
              <a:t/>
            </a:r>
            <a:br>
              <a:rPr lang="he-IL" dirty="0"/>
            </a:br>
            <a:r>
              <a:rPr lang="he-IL" dirty="0" smtClean="0"/>
              <a:t>מסמך הכולל הדרכה למשתמש במערכת, כולל צילומי מסך והסברים על כל יכולת במערכת.</a:t>
            </a:r>
          </a:p>
          <a:p>
            <a:r>
              <a:rPr lang="he-IL" dirty="0"/>
              <a:t/>
            </a:r>
            <a:br>
              <a:rPr lang="he-IL" dirty="0"/>
            </a:br>
            <a:r>
              <a:rPr lang="he-IL" b="1" dirty="0"/>
              <a:t>התוצר – </a:t>
            </a:r>
            <a:r>
              <a:rPr lang="he-IL" b="1" dirty="0" smtClean="0"/>
              <a:t>מדריך למשתמש.</a:t>
            </a:r>
            <a:endParaRPr lang="he-IL" b="1" u="sng" dirty="0"/>
          </a:p>
        </p:txBody>
      </p:sp>
    </p:spTree>
    <p:extLst>
      <p:ext uri="{BB962C8B-B14F-4D97-AF65-F5344CB8AC3E}">
        <p14:creationId xmlns:p14="http://schemas.microsoft.com/office/powerpoint/2010/main" val="993161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5" name="TextBox 4"/>
          <p:cNvSpPr txBox="1"/>
          <p:nvPr/>
        </p:nvSpPr>
        <p:spPr>
          <a:xfrm>
            <a:off x="1304925" y="1447799"/>
            <a:ext cx="7038974" cy="2031325"/>
          </a:xfrm>
          <a:prstGeom prst="rect">
            <a:avLst/>
          </a:prstGeom>
          <a:solidFill>
            <a:schemeClr val="bg1">
              <a:lumMod val="95000"/>
            </a:schemeClr>
          </a:solidFill>
        </p:spPr>
        <p:txBody>
          <a:bodyPr wrap="square" rtlCol="1">
            <a:spAutoFit/>
          </a:bodyPr>
          <a:lstStyle/>
          <a:p>
            <a:r>
              <a:rPr lang="he-IL" b="1" u="sng" dirty="0"/>
              <a:t>שלבי </a:t>
            </a:r>
            <a:r>
              <a:rPr lang="he-IL" b="1" u="sng" dirty="0" smtClean="0"/>
              <a:t>פרויקט </a:t>
            </a:r>
            <a:r>
              <a:rPr lang="he-IL" b="1" u="sng" dirty="0"/>
              <a:t>תוכנה</a:t>
            </a:r>
            <a:r>
              <a:rPr lang="he-IL" dirty="0"/>
              <a:t/>
            </a:r>
            <a:br>
              <a:rPr lang="he-IL" dirty="0"/>
            </a:br>
            <a:r>
              <a:rPr lang="he-IL" dirty="0"/>
              <a:t/>
            </a:r>
            <a:br>
              <a:rPr lang="he-IL" dirty="0"/>
            </a:br>
            <a:r>
              <a:rPr lang="he-IL" b="1" dirty="0"/>
              <a:t>בתחזוקת</a:t>
            </a:r>
            <a:r>
              <a:rPr lang="he-IL" dirty="0"/>
              <a:t> תוכנה קיימות פעילויות שונות </a:t>
            </a:r>
            <a:r>
              <a:rPr lang="he-IL" dirty="0" smtClean="0"/>
              <a:t>כגון:</a:t>
            </a:r>
          </a:p>
          <a:p>
            <a:pPr marL="285750" indent="-285750">
              <a:buFont typeface="Arial" panose="020B0604020202020204" pitchFamily="34" charset="0"/>
              <a:buChar char="•"/>
            </a:pPr>
            <a:r>
              <a:rPr lang="he-IL" dirty="0" smtClean="0"/>
              <a:t>תחזוקה </a:t>
            </a:r>
            <a:r>
              <a:rPr lang="he-IL" dirty="0"/>
              <a:t>שוטפת של תיקון תקלות ושינויים הכרחיים, שינויים ושיפורים </a:t>
            </a:r>
            <a:endParaRPr lang="he-IL" dirty="0" smtClean="0"/>
          </a:p>
          <a:p>
            <a:pPr marL="285750" indent="-285750">
              <a:buFont typeface="Arial" panose="020B0604020202020204" pitchFamily="34" charset="0"/>
              <a:buChar char="•"/>
            </a:pPr>
            <a:r>
              <a:rPr lang="he-IL" dirty="0" smtClean="0"/>
              <a:t>תחזוקה </a:t>
            </a:r>
            <a:r>
              <a:rPr lang="he-IL" dirty="0"/>
              <a:t>מונעת </a:t>
            </a:r>
            <a:r>
              <a:rPr lang="he-IL" dirty="0" smtClean="0"/>
              <a:t>ועדכוני </a:t>
            </a:r>
            <a:r>
              <a:rPr lang="he-IL" dirty="0"/>
              <a:t>תשתית. </a:t>
            </a:r>
            <a:endParaRPr lang="he-IL" dirty="0" smtClean="0"/>
          </a:p>
          <a:p>
            <a:r>
              <a:rPr lang="he-IL" dirty="0" smtClean="0"/>
              <a:t>חשוב </a:t>
            </a:r>
            <a:r>
              <a:rPr lang="he-IL" dirty="0"/>
              <a:t>לזכור כי איכות הקוד הנכתב </a:t>
            </a:r>
            <a:r>
              <a:rPr lang="he-IL" dirty="0" smtClean="0"/>
              <a:t>משפיעה </a:t>
            </a:r>
            <a:r>
              <a:rPr lang="he-IL" dirty="0"/>
              <a:t>על יציבות המערכת, על כמות התקלות וחומרתן ועל קלות התחזוקה. </a:t>
            </a:r>
          </a:p>
        </p:txBody>
      </p:sp>
      <p:pic>
        <p:nvPicPr>
          <p:cNvPr id="13314" name="Picture 2" descr="http://www.berghoff.co.il/media/catalog/category/fil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3951287"/>
            <a:ext cx="2143125" cy="21336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98720" y="3750587"/>
            <a:ext cx="3345179" cy="1477328"/>
          </a:xfrm>
          <a:prstGeom prst="rect">
            <a:avLst/>
          </a:prstGeom>
          <a:solidFill>
            <a:schemeClr val="bg1">
              <a:lumMod val="95000"/>
            </a:schemeClr>
          </a:solidFill>
        </p:spPr>
        <p:txBody>
          <a:bodyPr wrap="square" rtlCol="1">
            <a:spAutoFit/>
          </a:bodyPr>
          <a:lstStyle/>
          <a:p>
            <a:r>
              <a:rPr lang="he-IL" b="1" u="sng" dirty="0" smtClean="0"/>
              <a:t>אצלנו...</a:t>
            </a:r>
            <a:r>
              <a:rPr lang="he-IL" dirty="0"/>
              <a:t/>
            </a:r>
            <a:br>
              <a:rPr lang="he-IL" dirty="0"/>
            </a:br>
            <a:endParaRPr lang="he-IL" dirty="0" smtClean="0"/>
          </a:p>
          <a:p>
            <a:r>
              <a:rPr lang="he-IL" dirty="0" smtClean="0"/>
              <a:t>ביקור כל 'רגילה' שנייה בבית הספר כדי לשאול לשלום מורים והאפליקציה </a:t>
            </a:r>
            <a:r>
              <a:rPr lang="he-IL" dirty="0" smtClean="0">
                <a:sym typeface="Wingdings" panose="05000000000000000000" pitchFamily="2" charset="2"/>
              </a:rPr>
              <a:t></a:t>
            </a:r>
            <a:endParaRPr lang="he-IL" b="1" u="sng" dirty="0"/>
          </a:p>
        </p:txBody>
      </p:sp>
    </p:spTree>
    <p:extLst>
      <p:ext uri="{BB962C8B-B14F-4D97-AF65-F5344CB8AC3E}">
        <p14:creationId xmlns:p14="http://schemas.microsoft.com/office/powerpoint/2010/main" val="2148392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6" name="TextBox 5"/>
          <p:cNvSpPr txBox="1"/>
          <p:nvPr/>
        </p:nvSpPr>
        <p:spPr>
          <a:xfrm>
            <a:off x="3671753" y="1514475"/>
            <a:ext cx="1800493" cy="461665"/>
          </a:xfrm>
          <a:prstGeom prst="rect">
            <a:avLst/>
          </a:prstGeom>
          <a:solidFill>
            <a:schemeClr val="accent1">
              <a:lumMod val="20000"/>
              <a:lumOff val="80000"/>
            </a:schemeClr>
          </a:solidFill>
        </p:spPr>
        <p:txBody>
          <a:bodyPr wrap="none" rtlCol="1">
            <a:spAutoFit/>
          </a:bodyPr>
          <a:lstStyle/>
          <a:p>
            <a:r>
              <a:rPr lang="he-IL" sz="2400" b="1" dirty="0" smtClean="0"/>
              <a:t>מהו פרויקט?</a:t>
            </a:r>
            <a:endParaRPr lang="he-IL" sz="2400" b="1" dirty="0"/>
          </a:p>
        </p:txBody>
      </p:sp>
      <p:sp>
        <p:nvSpPr>
          <p:cNvPr id="7" name="TextBox 6"/>
          <p:cNvSpPr txBox="1"/>
          <p:nvPr/>
        </p:nvSpPr>
        <p:spPr>
          <a:xfrm>
            <a:off x="1321027" y="2411246"/>
            <a:ext cx="7038974" cy="1477328"/>
          </a:xfrm>
          <a:prstGeom prst="rect">
            <a:avLst/>
          </a:prstGeom>
          <a:solidFill>
            <a:schemeClr val="bg1">
              <a:lumMod val="95000"/>
            </a:schemeClr>
          </a:solidFill>
        </p:spPr>
        <p:txBody>
          <a:bodyPr wrap="square" rtlCol="1">
            <a:spAutoFit/>
          </a:bodyPr>
          <a:lstStyle/>
          <a:p>
            <a:pPr marL="285750" indent="-285750">
              <a:buFont typeface="Arial" panose="020B0604020202020204" pitchFamily="34" charset="0"/>
              <a:buChar char="•"/>
            </a:pPr>
            <a:r>
              <a:rPr lang="he-IL" dirty="0" smtClean="0"/>
              <a:t>מאמץ </a:t>
            </a:r>
            <a:r>
              <a:rPr lang="he-IL" b="1" dirty="0" smtClean="0"/>
              <a:t>זמני</a:t>
            </a:r>
            <a:r>
              <a:rPr lang="he-IL" dirty="0" smtClean="0"/>
              <a:t> שנעשה במטרה ליצור </a:t>
            </a:r>
            <a:r>
              <a:rPr lang="he-IL" b="1" dirty="0" smtClean="0"/>
              <a:t>מוצר או שירותים מיוחדים</a:t>
            </a:r>
            <a:r>
              <a:rPr lang="he-IL" dirty="0" smtClean="0"/>
              <a:t>.</a:t>
            </a:r>
          </a:p>
          <a:p>
            <a:pPr marL="285750" indent="-285750">
              <a:buFont typeface="Arial" panose="020B0604020202020204" pitchFamily="34" charset="0"/>
              <a:buChar char="•"/>
            </a:pPr>
            <a:r>
              <a:rPr lang="he-IL" dirty="0" smtClean="0"/>
              <a:t>מבוצע ע"י אנשים.</a:t>
            </a:r>
          </a:p>
          <a:p>
            <a:pPr marL="285750" indent="-285750">
              <a:buFont typeface="Arial" panose="020B0604020202020204" pitchFamily="34" charset="0"/>
              <a:buChar char="•"/>
            </a:pPr>
            <a:r>
              <a:rPr lang="he-IL" dirty="0" smtClean="0"/>
              <a:t>נתון לאילוצים של משאבים מוגבלים.</a:t>
            </a:r>
          </a:p>
          <a:p>
            <a:pPr marL="285750" indent="-285750">
              <a:buFont typeface="Arial" panose="020B0604020202020204" pitchFamily="34" charset="0"/>
              <a:buChar char="•"/>
            </a:pPr>
            <a:r>
              <a:rPr lang="he-IL" dirty="0" smtClean="0"/>
              <a:t>מתוכנן, מבוצע וניתן לבקרה.</a:t>
            </a:r>
          </a:p>
          <a:p>
            <a:pPr marL="285750" indent="-285750">
              <a:buFont typeface="Arial" panose="020B0604020202020204" pitchFamily="34" charset="0"/>
              <a:buChar char="•"/>
            </a:pPr>
            <a:endParaRPr lang="he-IL" dirty="0" smtClean="0"/>
          </a:p>
        </p:txBody>
      </p:sp>
      <p:pic>
        <p:nvPicPr>
          <p:cNvPr id="1026" name="Picture 2" descr="https://encrypted-tbn2.gstatic.com/images?q=tbn:ANd9GcSqrUc5iRQL1oosG_0AEUrWilXotN2vI6cS0jBgxcsOar78IZ6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027" y="421322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848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6" name="TextBox 5"/>
          <p:cNvSpPr txBox="1"/>
          <p:nvPr/>
        </p:nvSpPr>
        <p:spPr>
          <a:xfrm>
            <a:off x="2975903" y="1415522"/>
            <a:ext cx="3297699" cy="461665"/>
          </a:xfrm>
          <a:prstGeom prst="rect">
            <a:avLst/>
          </a:prstGeom>
          <a:solidFill>
            <a:schemeClr val="accent1">
              <a:lumMod val="20000"/>
              <a:lumOff val="80000"/>
            </a:schemeClr>
          </a:solidFill>
        </p:spPr>
        <p:txBody>
          <a:bodyPr wrap="none" rtlCol="1">
            <a:spAutoFit/>
          </a:bodyPr>
          <a:lstStyle/>
          <a:p>
            <a:r>
              <a:rPr lang="he-IL" sz="2400" b="1" dirty="0" smtClean="0"/>
              <a:t>תחומי ידע בניהול פרויקט</a:t>
            </a:r>
            <a:endParaRPr lang="he-IL" sz="2400" b="1" dirty="0"/>
          </a:p>
        </p:txBody>
      </p:sp>
      <p:pic>
        <p:nvPicPr>
          <p:cNvPr id="9" name="תמונה 8"/>
          <p:cNvPicPr>
            <a:picLocks noChangeAspect="1"/>
          </p:cNvPicPr>
          <p:nvPr/>
        </p:nvPicPr>
        <p:blipFill rotWithShape="1">
          <a:blip r:embed="rId2"/>
          <a:srcRect l="67063" t="14268" r="14445" b="63439"/>
          <a:stretch/>
        </p:blipFill>
        <p:spPr>
          <a:xfrm>
            <a:off x="3477763" y="2334184"/>
            <a:ext cx="2294387" cy="1555850"/>
          </a:xfrm>
          <a:prstGeom prst="rect">
            <a:avLst/>
          </a:prstGeom>
        </p:spPr>
      </p:pic>
      <p:pic>
        <p:nvPicPr>
          <p:cNvPr id="11" name="תמונה 10"/>
          <p:cNvPicPr>
            <a:picLocks noChangeAspect="1"/>
          </p:cNvPicPr>
          <p:nvPr/>
        </p:nvPicPr>
        <p:blipFill rotWithShape="1">
          <a:blip r:embed="rId3"/>
          <a:srcRect l="42937" t="14268" r="38651" b="63581"/>
          <a:stretch/>
        </p:blipFill>
        <p:spPr>
          <a:xfrm>
            <a:off x="6115050" y="2334184"/>
            <a:ext cx="2250622" cy="1523051"/>
          </a:xfrm>
          <a:prstGeom prst="rect">
            <a:avLst/>
          </a:prstGeom>
        </p:spPr>
      </p:pic>
      <p:pic>
        <p:nvPicPr>
          <p:cNvPr id="15" name="תמונה 14"/>
          <p:cNvPicPr>
            <a:picLocks noChangeAspect="1"/>
          </p:cNvPicPr>
          <p:nvPr/>
        </p:nvPicPr>
        <p:blipFill rotWithShape="1">
          <a:blip r:embed="rId3"/>
          <a:srcRect l="17460" t="15679" r="64048" b="62875"/>
          <a:stretch/>
        </p:blipFill>
        <p:spPr>
          <a:xfrm>
            <a:off x="4984206" y="4042858"/>
            <a:ext cx="2261688" cy="1475436"/>
          </a:xfrm>
          <a:prstGeom prst="rect">
            <a:avLst/>
          </a:prstGeom>
        </p:spPr>
      </p:pic>
      <p:pic>
        <p:nvPicPr>
          <p:cNvPr id="16" name="תמונה 15"/>
          <p:cNvPicPr>
            <a:picLocks noChangeAspect="1"/>
          </p:cNvPicPr>
          <p:nvPr/>
        </p:nvPicPr>
        <p:blipFill rotWithShape="1">
          <a:blip r:embed="rId3"/>
          <a:srcRect l="67302" t="43616" r="14523" b="34373"/>
          <a:stretch/>
        </p:blipFill>
        <p:spPr>
          <a:xfrm>
            <a:off x="2333410" y="4042858"/>
            <a:ext cx="2294386" cy="1443544"/>
          </a:xfrm>
          <a:prstGeom prst="rect">
            <a:avLst/>
          </a:prstGeom>
        </p:spPr>
      </p:pic>
      <p:pic>
        <p:nvPicPr>
          <p:cNvPr id="18" name="תמונה 17"/>
          <p:cNvPicPr>
            <a:picLocks noChangeAspect="1"/>
          </p:cNvPicPr>
          <p:nvPr/>
        </p:nvPicPr>
        <p:blipFill rotWithShape="1">
          <a:blip r:embed="rId3"/>
          <a:srcRect l="17539" t="44603" r="64366" b="33104"/>
          <a:stretch/>
        </p:blipFill>
        <p:spPr>
          <a:xfrm>
            <a:off x="998506" y="2355480"/>
            <a:ext cx="2136357" cy="1480458"/>
          </a:xfrm>
          <a:prstGeom prst="rect">
            <a:avLst/>
          </a:prstGeom>
        </p:spPr>
      </p:pic>
      <p:pic>
        <p:nvPicPr>
          <p:cNvPr id="19" name="Picture 2" descr="http://salemasters.co.il/wp-content/uploads/2011/12/6handedman-350x2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506" y="1233197"/>
            <a:ext cx="1334904" cy="91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124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6" name="TextBox 5"/>
          <p:cNvSpPr txBox="1"/>
          <p:nvPr/>
        </p:nvSpPr>
        <p:spPr>
          <a:xfrm>
            <a:off x="2975903" y="1415522"/>
            <a:ext cx="3297699" cy="461665"/>
          </a:xfrm>
          <a:prstGeom prst="rect">
            <a:avLst/>
          </a:prstGeom>
          <a:solidFill>
            <a:schemeClr val="accent1">
              <a:lumMod val="20000"/>
              <a:lumOff val="80000"/>
            </a:schemeClr>
          </a:solidFill>
        </p:spPr>
        <p:txBody>
          <a:bodyPr wrap="none" rtlCol="1">
            <a:spAutoFit/>
          </a:bodyPr>
          <a:lstStyle/>
          <a:p>
            <a:r>
              <a:rPr lang="he-IL" sz="2400" b="1" dirty="0" smtClean="0"/>
              <a:t>תחומי ידע בניהול פרויקט</a:t>
            </a:r>
            <a:endParaRPr lang="he-IL" sz="2400" b="1" dirty="0"/>
          </a:p>
        </p:txBody>
      </p:sp>
      <p:pic>
        <p:nvPicPr>
          <p:cNvPr id="13" name="תמונה 12"/>
          <p:cNvPicPr>
            <a:picLocks noChangeAspect="1"/>
          </p:cNvPicPr>
          <p:nvPr/>
        </p:nvPicPr>
        <p:blipFill rotWithShape="1">
          <a:blip r:embed="rId2"/>
          <a:srcRect l="67302" t="73668" r="13413" b="370"/>
          <a:stretch/>
        </p:blipFill>
        <p:spPr>
          <a:xfrm>
            <a:off x="6115050" y="2276127"/>
            <a:ext cx="2653882" cy="2009525"/>
          </a:xfrm>
          <a:prstGeom prst="rect">
            <a:avLst/>
          </a:prstGeom>
        </p:spPr>
      </p:pic>
      <p:pic>
        <p:nvPicPr>
          <p:cNvPr id="14" name="תמונה 13"/>
          <p:cNvPicPr>
            <a:picLocks noChangeAspect="1"/>
          </p:cNvPicPr>
          <p:nvPr/>
        </p:nvPicPr>
        <p:blipFill rotWithShape="1">
          <a:blip r:embed="rId2"/>
          <a:srcRect l="42937" t="73104" r="37540" b="-335"/>
          <a:stretch/>
        </p:blipFill>
        <p:spPr>
          <a:xfrm>
            <a:off x="3244350" y="2276127"/>
            <a:ext cx="2561364" cy="2009525"/>
          </a:xfrm>
          <a:prstGeom prst="rect">
            <a:avLst/>
          </a:prstGeom>
        </p:spPr>
      </p:pic>
      <p:pic>
        <p:nvPicPr>
          <p:cNvPr id="17" name="תמונה 16"/>
          <p:cNvPicPr>
            <a:picLocks noChangeAspect="1"/>
          </p:cNvPicPr>
          <p:nvPr/>
        </p:nvPicPr>
        <p:blipFill rotWithShape="1">
          <a:blip r:embed="rId2"/>
          <a:srcRect l="16905" t="73104" r="63492" b="-53"/>
          <a:stretch/>
        </p:blipFill>
        <p:spPr>
          <a:xfrm>
            <a:off x="377198" y="2276127"/>
            <a:ext cx="2598705" cy="2009525"/>
          </a:xfrm>
          <a:prstGeom prst="rect">
            <a:avLst/>
          </a:prstGeom>
        </p:spPr>
      </p:pic>
      <p:pic>
        <p:nvPicPr>
          <p:cNvPr id="5122" name="Picture 2" descr="http://salemasters.co.il/wp-content/uploads/2011/12/6handedman-35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623" y="4902736"/>
            <a:ext cx="2386091" cy="1636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150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pic>
        <p:nvPicPr>
          <p:cNvPr id="5" name="Picture 2" descr="http://ok-consulting.co.il/sites/ok-consulting.co.il/files/projectm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1346" y="3347046"/>
            <a:ext cx="2888007" cy="29966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89242" y="1505511"/>
            <a:ext cx="2768708" cy="461665"/>
          </a:xfrm>
          <a:prstGeom prst="rect">
            <a:avLst/>
          </a:prstGeom>
          <a:solidFill>
            <a:schemeClr val="accent1">
              <a:lumMod val="20000"/>
              <a:lumOff val="80000"/>
            </a:schemeClr>
          </a:solidFill>
        </p:spPr>
        <p:txBody>
          <a:bodyPr wrap="none" rtlCol="1">
            <a:spAutoFit/>
          </a:bodyPr>
          <a:lstStyle/>
          <a:p>
            <a:r>
              <a:rPr lang="he-IL" sz="2400" b="1" dirty="0" smtClean="0"/>
              <a:t>ניתוח עלות – תועלת </a:t>
            </a:r>
            <a:endParaRPr lang="he-IL" sz="2400" b="1" dirty="0"/>
          </a:p>
        </p:txBody>
      </p:sp>
      <p:sp>
        <p:nvSpPr>
          <p:cNvPr id="8" name="TextBox 7"/>
          <p:cNvSpPr txBox="1"/>
          <p:nvPr/>
        </p:nvSpPr>
        <p:spPr>
          <a:xfrm>
            <a:off x="347661" y="2331484"/>
            <a:ext cx="8448675" cy="923330"/>
          </a:xfrm>
          <a:prstGeom prst="rect">
            <a:avLst/>
          </a:prstGeom>
          <a:solidFill>
            <a:schemeClr val="bg1">
              <a:lumMod val="95000"/>
            </a:schemeClr>
          </a:solidFill>
        </p:spPr>
        <p:txBody>
          <a:bodyPr wrap="square" rtlCol="1">
            <a:spAutoFit/>
          </a:bodyPr>
          <a:lstStyle/>
          <a:p>
            <a:r>
              <a:rPr lang="he-IL" altLang="he-IL" dirty="0"/>
              <a:t>לפעמים "התרופה גרועה מהמחלה" ולכן יש לבדוק ראשית אם כדאי בכלל לבצע את הפרויקט</a:t>
            </a:r>
          </a:p>
          <a:p>
            <a:r>
              <a:rPr lang="he-IL" altLang="he-IL" dirty="0"/>
              <a:t>ניתוח עלות-תועלת היא שיטה אנליטית המסייעת בקבלת החלטות על </a:t>
            </a:r>
            <a:r>
              <a:rPr lang="he-IL" altLang="he-IL" dirty="0" smtClean="0"/>
              <a:t>ביצוע / </a:t>
            </a:r>
            <a:r>
              <a:rPr lang="he-IL" altLang="he-IL" dirty="0"/>
              <a:t>אי ביצוע של </a:t>
            </a:r>
            <a:r>
              <a:rPr lang="he-IL" altLang="he-IL" dirty="0" smtClean="0"/>
              <a:t>פרויקטים.</a:t>
            </a:r>
            <a:endParaRPr lang="he-IL" altLang="he-IL" dirty="0"/>
          </a:p>
        </p:txBody>
      </p:sp>
    </p:spTree>
    <p:extLst>
      <p:ext uri="{BB962C8B-B14F-4D97-AF65-F5344CB8AC3E}">
        <p14:creationId xmlns:p14="http://schemas.microsoft.com/office/powerpoint/2010/main" val="760419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6" name="TextBox 5"/>
          <p:cNvSpPr txBox="1"/>
          <p:nvPr/>
        </p:nvSpPr>
        <p:spPr>
          <a:xfrm>
            <a:off x="3689242" y="1505511"/>
            <a:ext cx="2768708" cy="461665"/>
          </a:xfrm>
          <a:prstGeom prst="rect">
            <a:avLst/>
          </a:prstGeom>
          <a:solidFill>
            <a:schemeClr val="accent1">
              <a:lumMod val="20000"/>
              <a:lumOff val="80000"/>
            </a:schemeClr>
          </a:solidFill>
        </p:spPr>
        <p:txBody>
          <a:bodyPr wrap="none" rtlCol="1">
            <a:spAutoFit/>
          </a:bodyPr>
          <a:lstStyle/>
          <a:p>
            <a:r>
              <a:rPr lang="he-IL" sz="2400" b="1" dirty="0" smtClean="0"/>
              <a:t>ניתוח עלות – תועלת </a:t>
            </a:r>
            <a:endParaRPr lang="he-IL" sz="2400" b="1" dirty="0"/>
          </a:p>
        </p:txBody>
      </p:sp>
      <p:sp>
        <p:nvSpPr>
          <p:cNvPr id="8" name="TextBox 7"/>
          <p:cNvSpPr txBox="1"/>
          <p:nvPr/>
        </p:nvSpPr>
        <p:spPr>
          <a:xfrm>
            <a:off x="628650" y="2331484"/>
            <a:ext cx="8167686" cy="840230"/>
          </a:xfrm>
          <a:prstGeom prst="rect">
            <a:avLst/>
          </a:prstGeom>
          <a:solidFill>
            <a:schemeClr val="bg1">
              <a:lumMod val="95000"/>
            </a:schemeClr>
          </a:solidFill>
        </p:spPr>
        <p:txBody>
          <a:bodyPr wrap="square" rtlCol="1">
            <a:spAutoFit/>
          </a:bodyPr>
          <a:lstStyle/>
          <a:p>
            <a:pPr>
              <a:lnSpc>
                <a:spcPct val="90000"/>
              </a:lnSpc>
              <a:buFont typeface="Wingdings" panose="05000000000000000000" pitchFamily="2" charset="2"/>
              <a:buNone/>
            </a:pPr>
            <a:r>
              <a:rPr lang="he-IL" altLang="he-IL" u="sng" dirty="0"/>
              <a:t>עקרונות </a:t>
            </a:r>
            <a:r>
              <a:rPr lang="he-IL" altLang="he-IL" u="sng" dirty="0" smtClean="0"/>
              <a:t>השיטה</a:t>
            </a:r>
            <a:endParaRPr lang="he-IL" altLang="he-IL" dirty="0"/>
          </a:p>
          <a:p>
            <a:pPr marL="285750" indent="-285750">
              <a:lnSpc>
                <a:spcPct val="90000"/>
              </a:lnSpc>
              <a:buFont typeface="Arial" panose="020B0604020202020204" pitchFamily="34" charset="0"/>
              <a:buChar char="•"/>
            </a:pPr>
            <a:r>
              <a:rPr lang="he-IL" altLang="he-IL" dirty="0"/>
              <a:t>מדידת התועלות והעלויות הנובעות מן הפרויקט</a:t>
            </a:r>
          </a:p>
          <a:p>
            <a:pPr marL="285750" indent="-285750">
              <a:lnSpc>
                <a:spcPct val="90000"/>
              </a:lnSpc>
              <a:buFont typeface="Arial" panose="020B0604020202020204" pitchFamily="34" charset="0"/>
              <a:buChar char="•"/>
            </a:pPr>
            <a:r>
              <a:rPr lang="he-IL" altLang="he-IL" dirty="0"/>
              <a:t>שימוש בקריטריונים שונים לצורך קבלת החלטה על </a:t>
            </a:r>
            <a:r>
              <a:rPr lang="he-IL" altLang="he-IL" dirty="0" smtClean="0"/>
              <a:t>ביצוע / </a:t>
            </a:r>
            <a:r>
              <a:rPr lang="he-IL" altLang="he-IL" dirty="0"/>
              <a:t>אי ביצוע </a:t>
            </a:r>
            <a:r>
              <a:rPr lang="he-IL" altLang="he-IL" dirty="0" smtClean="0"/>
              <a:t>הפרויקט</a:t>
            </a:r>
            <a:endParaRPr lang="he-IL" altLang="he-IL" dirty="0"/>
          </a:p>
        </p:txBody>
      </p:sp>
      <p:sp>
        <p:nvSpPr>
          <p:cNvPr id="9" name="TextBox 8"/>
          <p:cNvSpPr txBox="1"/>
          <p:nvPr/>
        </p:nvSpPr>
        <p:spPr>
          <a:xfrm>
            <a:off x="628650" y="3293509"/>
            <a:ext cx="8167686" cy="590931"/>
          </a:xfrm>
          <a:prstGeom prst="rect">
            <a:avLst/>
          </a:prstGeom>
          <a:solidFill>
            <a:schemeClr val="bg1">
              <a:lumMod val="95000"/>
            </a:schemeClr>
          </a:solidFill>
        </p:spPr>
        <p:txBody>
          <a:bodyPr wrap="square" rtlCol="1">
            <a:spAutoFit/>
          </a:bodyPr>
          <a:lstStyle/>
          <a:p>
            <a:pPr>
              <a:lnSpc>
                <a:spcPct val="90000"/>
              </a:lnSpc>
            </a:pPr>
            <a:r>
              <a:rPr lang="he-IL" altLang="he-IL" b="1" dirty="0" smtClean="0"/>
              <a:t>תועלות</a:t>
            </a:r>
            <a:r>
              <a:rPr lang="he-IL" altLang="he-IL" dirty="0" smtClean="0"/>
              <a:t>  </a:t>
            </a:r>
            <a:r>
              <a:rPr lang="he-IL" altLang="he-IL" dirty="0"/>
              <a:t>(</a:t>
            </a:r>
            <a:r>
              <a:rPr lang="en-US" altLang="he-IL" i="1" dirty="0"/>
              <a:t>Benefits</a:t>
            </a:r>
            <a:r>
              <a:rPr lang="he-IL" altLang="he-IL" dirty="0"/>
              <a:t>)</a:t>
            </a:r>
            <a:r>
              <a:rPr lang="he-IL" altLang="he-IL" b="1" dirty="0"/>
              <a:t> </a:t>
            </a:r>
            <a:r>
              <a:rPr lang="he-IL" altLang="he-IL" dirty="0"/>
              <a:t>- תועלות מפרויקטים הן תמיד </a:t>
            </a:r>
            <a:r>
              <a:rPr lang="he-IL" altLang="he-IL" u="sng" dirty="0"/>
              <a:t>במונחים של הפרויקט</a:t>
            </a:r>
            <a:r>
              <a:rPr lang="he-IL" altLang="he-IL" dirty="0"/>
              <a:t>, סלילת כביש לדוגמא התועלות הן במונחי חסכון בזמן, ירידה במספר התאונות וכו</a:t>
            </a:r>
            <a:r>
              <a:rPr lang="he-IL" altLang="he-IL" dirty="0" smtClean="0"/>
              <a:t>'</a:t>
            </a:r>
            <a:endParaRPr lang="he-IL" altLang="he-IL" dirty="0"/>
          </a:p>
        </p:txBody>
      </p:sp>
      <p:sp>
        <p:nvSpPr>
          <p:cNvPr id="10" name="TextBox 9"/>
          <p:cNvSpPr txBox="1"/>
          <p:nvPr/>
        </p:nvSpPr>
        <p:spPr>
          <a:xfrm>
            <a:off x="628650" y="4006235"/>
            <a:ext cx="8167686" cy="590931"/>
          </a:xfrm>
          <a:prstGeom prst="rect">
            <a:avLst/>
          </a:prstGeom>
          <a:solidFill>
            <a:schemeClr val="bg1">
              <a:lumMod val="95000"/>
            </a:schemeClr>
          </a:solidFill>
        </p:spPr>
        <p:txBody>
          <a:bodyPr wrap="square" rtlCol="1">
            <a:spAutoFit/>
          </a:bodyPr>
          <a:lstStyle/>
          <a:p>
            <a:pPr>
              <a:lnSpc>
                <a:spcPct val="90000"/>
              </a:lnSpc>
            </a:pPr>
            <a:r>
              <a:rPr lang="he-IL" altLang="he-IL" b="1" dirty="0" smtClean="0"/>
              <a:t>העלויות</a:t>
            </a:r>
            <a:r>
              <a:rPr lang="he-IL" altLang="he-IL" dirty="0" smtClean="0"/>
              <a:t> </a:t>
            </a:r>
            <a:r>
              <a:rPr lang="he-IL" altLang="he-IL" dirty="0"/>
              <a:t>(</a:t>
            </a:r>
            <a:r>
              <a:rPr lang="en-US" altLang="he-IL" i="1" dirty="0"/>
              <a:t>Costs</a:t>
            </a:r>
            <a:r>
              <a:rPr lang="he-IL" altLang="he-IL" dirty="0"/>
              <a:t>)</a:t>
            </a:r>
            <a:r>
              <a:rPr lang="he-IL" altLang="he-IL" b="1" dirty="0"/>
              <a:t> - </a:t>
            </a:r>
            <a:r>
              <a:rPr lang="he-IL" altLang="he-IL" dirty="0"/>
              <a:t>בדרך כלל הן </a:t>
            </a:r>
            <a:r>
              <a:rPr lang="he-IL" altLang="he-IL" u="sng" dirty="0"/>
              <a:t>בערכים כספיים</a:t>
            </a:r>
            <a:r>
              <a:rPr lang="he-IL" altLang="he-IL" dirty="0"/>
              <a:t>. לדוגמא: בסלילת כביש יש עלויות </a:t>
            </a:r>
            <a:r>
              <a:rPr lang="he-IL" altLang="he-IL" dirty="0" smtClean="0"/>
              <a:t>מידיות </a:t>
            </a:r>
            <a:r>
              <a:rPr lang="he-IL" altLang="he-IL" dirty="0"/>
              <a:t>של אספלט וכוח אדם. ועלויות מתמשכות על פני זמן של תחזוקה</a:t>
            </a:r>
          </a:p>
        </p:txBody>
      </p:sp>
      <p:pic>
        <p:nvPicPr>
          <p:cNvPr id="11" name="Picture 2" descr="http://ok-consulting.co.il/sites/ok-consulting.co.il/files/projectm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4864223"/>
            <a:ext cx="1361565" cy="14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659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6" name="TextBox 5"/>
          <p:cNvSpPr txBox="1"/>
          <p:nvPr/>
        </p:nvSpPr>
        <p:spPr>
          <a:xfrm>
            <a:off x="3634741" y="1505511"/>
            <a:ext cx="2823209" cy="461665"/>
          </a:xfrm>
          <a:prstGeom prst="rect">
            <a:avLst/>
          </a:prstGeom>
          <a:solidFill>
            <a:schemeClr val="accent1">
              <a:lumMod val="20000"/>
              <a:lumOff val="80000"/>
            </a:schemeClr>
          </a:solidFill>
        </p:spPr>
        <p:txBody>
          <a:bodyPr wrap="none" rtlCol="1">
            <a:spAutoFit/>
          </a:bodyPr>
          <a:lstStyle/>
          <a:p>
            <a:r>
              <a:rPr lang="he-IL" sz="2400" b="1" dirty="0" smtClean="0"/>
              <a:t>לוח זמנים של פרויקט</a:t>
            </a:r>
            <a:endParaRPr lang="he-IL" sz="2400" b="1" dirty="0"/>
          </a:p>
        </p:txBody>
      </p:sp>
      <p:sp>
        <p:nvSpPr>
          <p:cNvPr id="8" name="TextBox 7"/>
          <p:cNvSpPr txBox="1"/>
          <p:nvPr/>
        </p:nvSpPr>
        <p:spPr>
          <a:xfrm>
            <a:off x="347661" y="2331484"/>
            <a:ext cx="8448675" cy="1477328"/>
          </a:xfrm>
          <a:prstGeom prst="rect">
            <a:avLst/>
          </a:prstGeom>
          <a:solidFill>
            <a:schemeClr val="bg1">
              <a:lumMod val="95000"/>
            </a:schemeClr>
          </a:solidFill>
        </p:spPr>
        <p:txBody>
          <a:bodyPr wrap="square" rtlCol="1">
            <a:spAutoFit/>
          </a:bodyPr>
          <a:lstStyle/>
          <a:p>
            <a:pPr marL="285750" indent="-285750">
              <a:buFont typeface="Arial" panose="020B0604020202020204" pitchFamily="34" charset="0"/>
              <a:buChar char="•"/>
            </a:pPr>
            <a:r>
              <a:rPr lang="he-IL" altLang="he-IL" dirty="0" smtClean="0"/>
              <a:t>יכלול לפחות תאריך התחלה מתוכנן ותאריך סיום צפוי לכל פעילות.</a:t>
            </a:r>
          </a:p>
          <a:p>
            <a:pPr marL="285750" indent="-285750">
              <a:buFont typeface="Arial" panose="020B0604020202020204" pitchFamily="34" charset="0"/>
              <a:buChar char="•"/>
            </a:pPr>
            <a:r>
              <a:rPr lang="he-IL" altLang="he-IL" dirty="0" smtClean="0"/>
              <a:t>מוצג בדרך כלל בצורה גראפית, בעזרת אחת או יותר מהתבניות הבאות:</a:t>
            </a:r>
          </a:p>
          <a:p>
            <a:pPr marL="742950" lvl="1" indent="-285750">
              <a:buFont typeface="Arial" panose="020B0604020202020204" pitchFamily="34" charset="0"/>
              <a:buChar char="•"/>
            </a:pPr>
            <a:r>
              <a:rPr lang="he-IL" altLang="he-IL" dirty="0" smtClean="0"/>
              <a:t>תרשימי רשת של הפרויקט בתוספת מידע על התאריכים.</a:t>
            </a:r>
          </a:p>
          <a:p>
            <a:pPr marL="742950" lvl="1" indent="-285750">
              <a:buFont typeface="Arial" panose="020B0604020202020204" pitchFamily="34" charset="0"/>
              <a:buChar char="•"/>
            </a:pPr>
            <a:r>
              <a:rPr lang="he-IL" altLang="he-IL" dirty="0" smtClean="0"/>
              <a:t>תרשימי </a:t>
            </a:r>
            <a:r>
              <a:rPr lang="he-IL" altLang="he-IL" dirty="0" err="1" smtClean="0"/>
              <a:t>גאנט</a:t>
            </a:r>
            <a:r>
              <a:rPr lang="he-IL" altLang="he-IL" dirty="0" smtClean="0"/>
              <a:t>.</a:t>
            </a:r>
          </a:p>
          <a:p>
            <a:pPr marL="742950" lvl="1" indent="-285750">
              <a:buFont typeface="Arial" panose="020B0604020202020204" pitchFamily="34" charset="0"/>
              <a:buChar char="•"/>
            </a:pPr>
            <a:r>
              <a:rPr lang="he-IL" altLang="he-IL" dirty="0" smtClean="0"/>
              <a:t>תרשימים של אבני דרך.</a:t>
            </a:r>
            <a:endParaRPr lang="he-IL" altLang="he-IL" dirty="0"/>
          </a:p>
        </p:txBody>
      </p:sp>
      <p:pic>
        <p:nvPicPr>
          <p:cNvPr id="4098" name="Picture 2" descr="http://senzey.com/pict/News/large/file_9877258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1" y="3975101"/>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51157" y="4245887"/>
            <a:ext cx="3345179" cy="1754326"/>
          </a:xfrm>
          <a:prstGeom prst="rect">
            <a:avLst/>
          </a:prstGeom>
          <a:solidFill>
            <a:schemeClr val="bg1">
              <a:lumMod val="95000"/>
            </a:schemeClr>
          </a:solidFill>
        </p:spPr>
        <p:txBody>
          <a:bodyPr wrap="square" rtlCol="1">
            <a:spAutoFit/>
          </a:bodyPr>
          <a:lstStyle/>
          <a:p>
            <a:r>
              <a:rPr lang="he-IL" b="1" u="sng" dirty="0" smtClean="0"/>
              <a:t>אצלנו...</a:t>
            </a:r>
            <a:r>
              <a:rPr lang="he-IL" dirty="0"/>
              <a:t/>
            </a:r>
            <a:br>
              <a:rPr lang="he-IL" dirty="0"/>
            </a:br>
            <a:endParaRPr lang="he-IL" dirty="0" smtClean="0"/>
          </a:p>
          <a:p>
            <a:r>
              <a:rPr lang="he-IL" dirty="0" smtClean="0"/>
              <a:t>מסמך הכולל תכנון לוח זמנים ראשוני לפרויקט. וכן מסמך </a:t>
            </a:r>
            <a:r>
              <a:rPr lang="he-IL" dirty="0"/>
              <a:t>ה</a:t>
            </a:r>
            <a:r>
              <a:rPr lang="he-IL" dirty="0" smtClean="0"/>
              <a:t>מציג עמידה </a:t>
            </a:r>
            <a:r>
              <a:rPr lang="he-IL" dirty="0" err="1" smtClean="0"/>
              <a:t>בלו"ז</a:t>
            </a:r>
            <a:r>
              <a:rPr lang="he-IL" dirty="0" smtClean="0"/>
              <a:t> שתוכנן</a:t>
            </a:r>
          </a:p>
          <a:p>
            <a:endParaRPr lang="he-IL" b="1" u="sng" dirty="0"/>
          </a:p>
        </p:txBody>
      </p:sp>
    </p:spTree>
    <p:extLst>
      <p:ext uri="{BB962C8B-B14F-4D97-AF65-F5344CB8AC3E}">
        <p14:creationId xmlns:p14="http://schemas.microsoft.com/office/powerpoint/2010/main" val="1791768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pic>
        <p:nvPicPr>
          <p:cNvPr id="5" name="תמונה 4"/>
          <p:cNvPicPr>
            <a:picLocks noChangeAspect="1"/>
          </p:cNvPicPr>
          <p:nvPr/>
        </p:nvPicPr>
        <p:blipFill rotWithShape="1">
          <a:blip r:embed="rId2"/>
          <a:srcRect l="13968" t="29224" r="15000" b="24356"/>
          <a:stretch/>
        </p:blipFill>
        <p:spPr>
          <a:xfrm>
            <a:off x="860488" y="2452913"/>
            <a:ext cx="7423023" cy="2728687"/>
          </a:xfrm>
          <a:prstGeom prst="rect">
            <a:avLst/>
          </a:prstGeom>
        </p:spPr>
      </p:pic>
      <p:sp>
        <p:nvSpPr>
          <p:cNvPr id="6" name="TextBox 5"/>
          <p:cNvSpPr txBox="1"/>
          <p:nvPr/>
        </p:nvSpPr>
        <p:spPr>
          <a:xfrm>
            <a:off x="1877190" y="1528735"/>
            <a:ext cx="5389617" cy="461665"/>
          </a:xfrm>
          <a:prstGeom prst="rect">
            <a:avLst/>
          </a:prstGeom>
          <a:solidFill>
            <a:schemeClr val="accent1">
              <a:lumMod val="20000"/>
              <a:lumOff val="80000"/>
            </a:schemeClr>
          </a:solidFill>
        </p:spPr>
        <p:txBody>
          <a:bodyPr wrap="none" rtlCol="1">
            <a:spAutoFit/>
          </a:bodyPr>
          <a:lstStyle/>
          <a:p>
            <a:r>
              <a:rPr lang="he-IL" sz="2400" b="1" dirty="0" smtClean="0"/>
              <a:t>דוגמאות לתרשימי </a:t>
            </a:r>
            <a:r>
              <a:rPr lang="he-IL" sz="2400" b="1" dirty="0" err="1" smtClean="0"/>
              <a:t>גאנט</a:t>
            </a:r>
            <a:r>
              <a:rPr lang="he-IL" sz="2400" b="1" dirty="0" smtClean="0"/>
              <a:t> ותרשים אבני דרך</a:t>
            </a:r>
            <a:endParaRPr lang="he-IL" sz="2400" b="1" dirty="0"/>
          </a:p>
        </p:txBody>
      </p:sp>
      <p:pic>
        <p:nvPicPr>
          <p:cNvPr id="7" name="Picture 2" descr="http://senzey.com/pict/News/large/file_98772582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52" y="5521875"/>
            <a:ext cx="971551"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16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5" name="TextBox 4"/>
          <p:cNvSpPr txBox="1"/>
          <p:nvPr/>
        </p:nvSpPr>
        <p:spPr>
          <a:xfrm>
            <a:off x="3525737" y="1505511"/>
            <a:ext cx="2932213" cy="461665"/>
          </a:xfrm>
          <a:prstGeom prst="rect">
            <a:avLst/>
          </a:prstGeom>
          <a:solidFill>
            <a:schemeClr val="accent1">
              <a:lumMod val="20000"/>
              <a:lumOff val="80000"/>
            </a:schemeClr>
          </a:solidFill>
        </p:spPr>
        <p:txBody>
          <a:bodyPr wrap="none" rtlCol="1">
            <a:spAutoFit/>
          </a:bodyPr>
          <a:lstStyle/>
          <a:p>
            <a:r>
              <a:rPr lang="he-IL" sz="2400" b="1" dirty="0" smtClean="0"/>
              <a:t>ניהול סיכונים בפרויקט</a:t>
            </a:r>
            <a:endParaRPr lang="he-IL" sz="2400" b="1" dirty="0"/>
          </a:p>
        </p:txBody>
      </p:sp>
      <p:sp>
        <p:nvSpPr>
          <p:cNvPr id="6" name="TextBox 5"/>
          <p:cNvSpPr txBox="1"/>
          <p:nvPr/>
        </p:nvSpPr>
        <p:spPr>
          <a:xfrm>
            <a:off x="347661" y="2331484"/>
            <a:ext cx="8448675" cy="3170099"/>
          </a:xfrm>
          <a:prstGeom prst="rect">
            <a:avLst/>
          </a:prstGeom>
          <a:solidFill>
            <a:schemeClr val="bg1">
              <a:lumMod val="95000"/>
            </a:schemeClr>
          </a:solidFill>
        </p:spPr>
        <p:txBody>
          <a:bodyPr wrap="square" rtlCol="1">
            <a:spAutoFit/>
          </a:bodyPr>
          <a:lstStyle/>
          <a:p>
            <a:r>
              <a:rPr lang="he-IL" altLang="he-IL" sz="2000" dirty="0" smtClean="0"/>
              <a:t>תהליך שיטתי של זיהוי סיכוני הפרויקט, ניתוחם ומענה עליהם.</a:t>
            </a:r>
          </a:p>
          <a:p>
            <a:pPr marL="285750" indent="-285750">
              <a:buFont typeface="Arial" panose="020B0604020202020204" pitchFamily="34" charset="0"/>
              <a:buChar char="•"/>
            </a:pPr>
            <a:r>
              <a:rPr lang="he-IL" altLang="he-IL" b="1" dirty="0" smtClean="0"/>
              <a:t>תכנון ניהול הסיכונים </a:t>
            </a:r>
            <a:r>
              <a:rPr lang="he-IL" altLang="he-IL" dirty="0" smtClean="0"/>
              <a:t>– החלטה כיצד לגשת לפעילויות ניהול סיכוני הפרויקט ולתכנן אותם.</a:t>
            </a:r>
          </a:p>
          <a:p>
            <a:pPr marL="285750" indent="-285750">
              <a:buFont typeface="Arial" panose="020B0604020202020204" pitchFamily="34" charset="0"/>
              <a:buChar char="•"/>
            </a:pPr>
            <a:r>
              <a:rPr lang="he-IL" altLang="he-IL" b="1" dirty="0" smtClean="0"/>
              <a:t>זיהוי הסיכונים </a:t>
            </a:r>
            <a:r>
              <a:rPr lang="he-IL" altLang="he-IL" dirty="0" smtClean="0"/>
              <a:t>– קביעה מהם הסיכונים העלולים להשפיע על הפרויקט ותיעוד מאפייניהם.</a:t>
            </a:r>
          </a:p>
          <a:p>
            <a:pPr marL="285750" indent="-285750">
              <a:buFont typeface="Arial" panose="020B0604020202020204" pitchFamily="34" charset="0"/>
              <a:buChar char="•"/>
            </a:pPr>
            <a:r>
              <a:rPr lang="he-IL" altLang="he-IL" b="1" dirty="0" smtClean="0"/>
              <a:t>ניתוח איכותי של הסיכונים </a:t>
            </a:r>
            <a:r>
              <a:rPr lang="he-IL" altLang="he-IL" dirty="0" smtClean="0"/>
              <a:t>– ביצוע ניתוח איכותי של סיכונים ותנאים כדי לקבוע את סדר העדיפויות של השלכותיהם על מטרות הפרויקט.</a:t>
            </a:r>
          </a:p>
          <a:p>
            <a:pPr marL="285750" indent="-285750">
              <a:buFont typeface="Arial" panose="020B0604020202020204" pitchFamily="34" charset="0"/>
              <a:buChar char="•"/>
            </a:pPr>
            <a:r>
              <a:rPr lang="he-IL" altLang="he-IL" b="1" dirty="0" smtClean="0"/>
              <a:t>ניתוח כמותי של הסיכונים </a:t>
            </a:r>
            <a:r>
              <a:rPr lang="he-IL" altLang="he-IL" dirty="0" smtClean="0"/>
              <a:t>– מדידת ההסתברות והתוצאה של סיכונים ואומדן השלכותיהם על מטרות הפרויקט.</a:t>
            </a:r>
          </a:p>
          <a:p>
            <a:pPr marL="285750" indent="-285750">
              <a:buFont typeface="Arial" panose="020B0604020202020204" pitchFamily="34" charset="0"/>
              <a:buChar char="•"/>
            </a:pPr>
            <a:r>
              <a:rPr lang="he-IL" altLang="he-IL" b="1" dirty="0" smtClean="0"/>
              <a:t>תכנון מענה לסיכונים </a:t>
            </a:r>
            <a:r>
              <a:rPr lang="he-IL" altLang="he-IL" dirty="0" smtClean="0"/>
              <a:t>– גיבוש נהלים וטכניקות להרחבת ההזדמנויות ולצמצום האיומים על מטרות הפרויקט.</a:t>
            </a:r>
          </a:p>
          <a:p>
            <a:pPr marL="285750" indent="-285750">
              <a:buFont typeface="Arial" panose="020B0604020202020204" pitchFamily="34" charset="0"/>
              <a:buChar char="•"/>
            </a:pPr>
            <a:r>
              <a:rPr lang="he-IL" altLang="he-IL" b="1" dirty="0" smtClean="0"/>
              <a:t>מעקב ובקרה אחר הסיכונים </a:t>
            </a:r>
            <a:r>
              <a:rPr lang="he-IL" altLang="he-IL" dirty="0" smtClean="0"/>
              <a:t>– מעקב אחר סיכונים שיורדים, זיהוי סיכונים חדשים, ביצוע תכניות לצמצום סיכונים.</a:t>
            </a:r>
            <a:endParaRPr lang="he-IL" altLang="he-IL" dirty="0"/>
          </a:p>
        </p:txBody>
      </p:sp>
      <p:pic>
        <p:nvPicPr>
          <p:cNvPr id="6146" name="Picture 2" descr="http://ok-consulting.co.il/sites/ok-consulting.co.il/files/Risk_M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1" y="5588409"/>
            <a:ext cx="1299819" cy="113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663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5" name="TextBox 4"/>
          <p:cNvSpPr txBox="1"/>
          <p:nvPr/>
        </p:nvSpPr>
        <p:spPr>
          <a:xfrm>
            <a:off x="3525737" y="1505511"/>
            <a:ext cx="2932213" cy="461665"/>
          </a:xfrm>
          <a:prstGeom prst="rect">
            <a:avLst/>
          </a:prstGeom>
          <a:solidFill>
            <a:schemeClr val="accent1">
              <a:lumMod val="20000"/>
              <a:lumOff val="80000"/>
            </a:schemeClr>
          </a:solidFill>
        </p:spPr>
        <p:txBody>
          <a:bodyPr wrap="none" rtlCol="1">
            <a:spAutoFit/>
          </a:bodyPr>
          <a:lstStyle/>
          <a:p>
            <a:r>
              <a:rPr lang="he-IL" sz="2400" b="1" dirty="0" smtClean="0"/>
              <a:t>ניהול סיכונים בפרויקט</a:t>
            </a:r>
            <a:endParaRPr lang="he-IL" sz="2400" b="1" dirty="0"/>
          </a:p>
        </p:txBody>
      </p:sp>
      <p:sp>
        <p:nvSpPr>
          <p:cNvPr id="8" name="TextBox 7"/>
          <p:cNvSpPr txBox="1"/>
          <p:nvPr/>
        </p:nvSpPr>
        <p:spPr>
          <a:xfrm>
            <a:off x="914401" y="2407437"/>
            <a:ext cx="7600950" cy="1754326"/>
          </a:xfrm>
          <a:prstGeom prst="rect">
            <a:avLst/>
          </a:prstGeom>
          <a:solidFill>
            <a:schemeClr val="bg1">
              <a:lumMod val="95000"/>
            </a:schemeClr>
          </a:solidFill>
        </p:spPr>
        <p:txBody>
          <a:bodyPr wrap="square" rtlCol="1">
            <a:spAutoFit/>
          </a:bodyPr>
          <a:lstStyle/>
          <a:p>
            <a:r>
              <a:rPr lang="he-IL" b="1" u="sng" dirty="0" smtClean="0"/>
              <a:t>אצלנו...</a:t>
            </a:r>
            <a:endParaRPr lang="he-IL" dirty="0" smtClean="0"/>
          </a:p>
          <a:p>
            <a:r>
              <a:rPr lang="he-IL" dirty="0" smtClean="0"/>
              <a:t>מסמך הכולל:</a:t>
            </a:r>
          </a:p>
          <a:p>
            <a:pPr marL="285750" indent="-285750">
              <a:buFont typeface="Arial" panose="020B0604020202020204" pitchFamily="34" charset="0"/>
              <a:buChar char="•"/>
            </a:pPr>
            <a:r>
              <a:rPr lang="he-IL" dirty="0" smtClean="0"/>
              <a:t>רשימת סיכונים מזוהים</a:t>
            </a:r>
          </a:p>
          <a:p>
            <a:pPr marL="285750" indent="-285750">
              <a:buFont typeface="Arial" panose="020B0604020202020204" pitchFamily="34" charset="0"/>
              <a:buChar char="•"/>
            </a:pPr>
            <a:r>
              <a:rPr lang="he-IL" dirty="0" smtClean="0"/>
              <a:t>דרכי התמודדות מוצעות לטיפול בכל סיכון</a:t>
            </a:r>
          </a:p>
          <a:p>
            <a:pPr marL="285750" indent="-285750">
              <a:buFont typeface="Arial" panose="020B0604020202020204" pitchFamily="34" charset="0"/>
              <a:buChar char="•"/>
            </a:pPr>
            <a:r>
              <a:rPr lang="he-IL" dirty="0" smtClean="0"/>
              <a:t>מה בוצע בפועל לכל סיכון</a:t>
            </a:r>
          </a:p>
          <a:p>
            <a:endParaRPr lang="he-IL" b="1" u="sng" dirty="0"/>
          </a:p>
        </p:txBody>
      </p:sp>
      <p:sp>
        <p:nvSpPr>
          <p:cNvPr id="9" name="TextBox 8"/>
          <p:cNvSpPr txBox="1"/>
          <p:nvPr/>
        </p:nvSpPr>
        <p:spPr>
          <a:xfrm>
            <a:off x="914401" y="4441688"/>
            <a:ext cx="7600949" cy="523220"/>
          </a:xfrm>
          <a:prstGeom prst="rect">
            <a:avLst/>
          </a:prstGeom>
          <a:solidFill>
            <a:schemeClr val="bg1">
              <a:lumMod val="95000"/>
            </a:schemeClr>
          </a:solidFill>
        </p:spPr>
        <p:txBody>
          <a:bodyPr wrap="square" rtlCol="1">
            <a:spAutoFit/>
          </a:bodyPr>
          <a:lstStyle/>
          <a:p>
            <a:r>
              <a:rPr lang="he-IL" sz="2800" b="1" u="sng" dirty="0" smtClean="0"/>
              <a:t>רצוי ונכון להתמודד עם הסיכונים כמה שיותר מהר</a:t>
            </a:r>
            <a:endParaRPr lang="he-IL" sz="2800" dirty="0" smtClean="0"/>
          </a:p>
        </p:txBody>
      </p:sp>
      <p:pic>
        <p:nvPicPr>
          <p:cNvPr id="6146" name="Picture 2" descr="http://ok-consulting.co.il/sites/ok-consulting.co.il/files/Risk_M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2345775"/>
            <a:ext cx="2114549" cy="184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960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pic>
        <p:nvPicPr>
          <p:cNvPr id="1026" name="Picture 2" descr="http://health-4u.co.il/he/wp-content/uploads/%D7%A9%D7%90%D7%9C%D7%95%D7%AA-%D7%95%D7%AA%D7%A9%D7%95%D7%91%D7%95%D7%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851" y="2342714"/>
            <a:ext cx="3586515" cy="271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980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6" name="TextBox 5"/>
          <p:cNvSpPr txBox="1"/>
          <p:nvPr/>
        </p:nvSpPr>
        <p:spPr>
          <a:xfrm>
            <a:off x="3671753" y="1514475"/>
            <a:ext cx="1800493" cy="461665"/>
          </a:xfrm>
          <a:prstGeom prst="rect">
            <a:avLst/>
          </a:prstGeom>
          <a:solidFill>
            <a:schemeClr val="accent1">
              <a:lumMod val="20000"/>
              <a:lumOff val="80000"/>
            </a:schemeClr>
          </a:solidFill>
        </p:spPr>
        <p:txBody>
          <a:bodyPr wrap="none" rtlCol="1">
            <a:spAutoFit/>
          </a:bodyPr>
          <a:lstStyle/>
          <a:p>
            <a:r>
              <a:rPr lang="he-IL" sz="2400" b="1" dirty="0" smtClean="0"/>
              <a:t>מהו פרויקט?</a:t>
            </a:r>
            <a:endParaRPr lang="he-IL" sz="2400" b="1" dirty="0"/>
          </a:p>
        </p:txBody>
      </p:sp>
      <p:sp>
        <p:nvSpPr>
          <p:cNvPr id="7" name="TextBox 6"/>
          <p:cNvSpPr txBox="1"/>
          <p:nvPr/>
        </p:nvSpPr>
        <p:spPr>
          <a:xfrm>
            <a:off x="1321027" y="2411246"/>
            <a:ext cx="7038974" cy="1477328"/>
          </a:xfrm>
          <a:prstGeom prst="rect">
            <a:avLst/>
          </a:prstGeom>
          <a:solidFill>
            <a:schemeClr val="bg1">
              <a:lumMod val="95000"/>
            </a:schemeClr>
          </a:solidFill>
        </p:spPr>
        <p:txBody>
          <a:bodyPr wrap="square" rtlCol="1">
            <a:spAutoFit/>
          </a:bodyPr>
          <a:lstStyle/>
          <a:p>
            <a:r>
              <a:rPr lang="he-IL" b="1" dirty="0" smtClean="0"/>
              <a:t>זמני</a:t>
            </a:r>
          </a:p>
          <a:p>
            <a:pPr marL="285750" indent="-285750">
              <a:buFont typeface="Arial" panose="020B0604020202020204" pitchFamily="34" charset="0"/>
              <a:buChar char="•"/>
            </a:pPr>
            <a:r>
              <a:rPr lang="he-IL" dirty="0" smtClean="0"/>
              <a:t>לכל פרויקט יש התחלה מוגדרת וסיום מוגדר.</a:t>
            </a:r>
          </a:p>
          <a:p>
            <a:pPr marL="285750" indent="-285750">
              <a:buFont typeface="Arial" panose="020B0604020202020204" pitchFamily="34" charset="0"/>
              <a:buChar char="•"/>
            </a:pPr>
            <a:r>
              <a:rPr lang="he-IL" dirty="0" smtClean="0"/>
              <a:t>"זמני" אין פירושו, בהכרח, קצר בזמן.</a:t>
            </a:r>
          </a:p>
          <a:p>
            <a:pPr marL="285750" indent="-285750">
              <a:buFont typeface="Arial" panose="020B0604020202020204" pitchFamily="34" charset="0"/>
              <a:buChar char="•"/>
            </a:pPr>
            <a:r>
              <a:rPr lang="he-IL" dirty="0" smtClean="0"/>
              <a:t>הסיום מגיע כשמטרות הפרויקט הושגו, או כשמתברר שלא יושגו / אינן ניתנות להשגה או כאשר הצורך בפרויקט חדל להתקיים.</a:t>
            </a:r>
          </a:p>
        </p:txBody>
      </p:sp>
      <p:sp>
        <p:nvSpPr>
          <p:cNvPr id="8" name="TextBox 7"/>
          <p:cNvSpPr txBox="1"/>
          <p:nvPr/>
        </p:nvSpPr>
        <p:spPr>
          <a:xfrm>
            <a:off x="1321027" y="4135271"/>
            <a:ext cx="7038974" cy="1200329"/>
          </a:xfrm>
          <a:prstGeom prst="rect">
            <a:avLst/>
          </a:prstGeom>
          <a:solidFill>
            <a:schemeClr val="bg1">
              <a:lumMod val="95000"/>
            </a:schemeClr>
          </a:solidFill>
        </p:spPr>
        <p:txBody>
          <a:bodyPr wrap="square" rtlCol="1">
            <a:spAutoFit/>
          </a:bodyPr>
          <a:lstStyle/>
          <a:p>
            <a:r>
              <a:rPr lang="he-IL" b="1" dirty="0"/>
              <a:t>מוצר או שירותים מיוחדים</a:t>
            </a:r>
            <a:endParaRPr lang="he-IL" b="1" dirty="0" smtClean="0"/>
          </a:p>
          <a:p>
            <a:pPr marL="285750" indent="-285750">
              <a:buFont typeface="Arial" panose="020B0604020202020204" pitchFamily="34" charset="0"/>
              <a:buChar char="•"/>
            </a:pPr>
            <a:r>
              <a:rPr lang="he-IL" dirty="0" smtClean="0"/>
              <a:t>פרויקט עוסק בעשיית דבר מה = מוצר/שירות.</a:t>
            </a:r>
          </a:p>
          <a:p>
            <a:pPr marL="285750" indent="-285750">
              <a:buFont typeface="Arial" panose="020B0604020202020204" pitchFamily="34" charset="0"/>
              <a:buChar char="•"/>
            </a:pPr>
            <a:r>
              <a:rPr lang="he-IL" dirty="0" smtClean="0"/>
              <a:t>מוצר או שירות יכולים להיות ייחודים גם אם הסוג / תחום לו הם משתייכים הוא סוג / תחום גדול.</a:t>
            </a:r>
          </a:p>
        </p:txBody>
      </p:sp>
    </p:spTree>
    <p:extLst>
      <p:ext uri="{BB962C8B-B14F-4D97-AF65-F5344CB8AC3E}">
        <p14:creationId xmlns:p14="http://schemas.microsoft.com/office/powerpoint/2010/main" val="2690212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6" name="TextBox 5"/>
          <p:cNvSpPr txBox="1"/>
          <p:nvPr/>
        </p:nvSpPr>
        <p:spPr>
          <a:xfrm>
            <a:off x="3801607" y="1541064"/>
            <a:ext cx="2661306" cy="461665"/>
          </a:xfrm>
          <a:prstGeom prst="rect">
            <a:avLst/>
          </a:prstGeom>
          <a:solidFill>
            <a:schemeClr val="accent1">
              <a:lumMod val="20000"/>
              <a:lumOff val="80000"/>
            </a:schemeClr>
          </a:solidFill>
        </p:spPr>
        <p:txBody>
          <a:bodyPr wrap="none" rtlCol="1">
            <a:spAutoFit/>
          </a:bodyPr>
          <a:lstStyle/>
          <a:p>
            <a:r>
              <a:rPr lang="he-IL" sz="2400" b="1" dirty="0" smtClean="0"/>
              <a:t>מהו פרויקט מוצלח?</a:t>
            </a:r>
            <a:endParaRPr lang="he-IL" sz="2400" b="1" dirty="0"/>
          </a:p>
        </p:txBody>
      </p:sp>
      <p:sp>
        <p:nvSpPr>
          <p:cNvPr id="7" name="TextBox 6"/>
          <p:cNvSpPr txBox="1"/>
          <p:nvPr/>
        </p:nvSpPr>
        <p:spPr>
          <a:xfrm>
            <a:off x="1371601" y="2411246"/>
            <a:ext cx="6988400" cy="2585323"/>
          </a:xfrm>
          <a:prstGeom prst="rect">
            <a:avLst/>
          </a:prstGeom>
          <a:solidFill>
            <a:schemeClr val="bg1">
              <a:lumMod val="95000"/>
            </a:schemeClr>
          </a:solidFill>
        </p:spPr>
        <p:txBody>
          <a:bodyPr wrap="square" rtlCol="1">
            <a:spAutoFit/>
          </a:bodyPr>
          <a:lstStyle/>
          <a:p>
            <a:r>
              <a:rPr lang="he-IL" dirty="0"/>
              <a:t>מאד חשוב להגדיר מהו פרויקט מוצלח. חשוב לא פחות, להגדיר בצורה רחבה. לא מספיק רק לסיים בזמן, בתכולה ובתקציב, אלא לעמוד באוסף של יעדים שמודדים מכלול של מטרות, ולאורך זמן</a:t>
            </a:r>
            <a:r>
              <a:rPr lang="he-IL" dirty="0" smtClean="0"/>
              <a:t>.</a:t>
            </a:r>
          </a:p>
          <a:p>
            <a:r>
              <a:rPr lang="he-IL" b="1" dirty="0" smtClean="0"/>
              <a:t>מה למדוד?</a:t>
            </a:r>
          </a:p>
          <a:p>
            <a:pPr marL="285750" indent="-285750">
              <a:buFontTx/>
              <a:buChar char="-"/>
            </a:pPr>
            <a:r>
              <a:rPr lang="he-IL" b="1" dirty="0" smtClean="0"/>
              <a:t>לו"ז תכולה ותקציב</a:t>
            </a:r>
          </a:p>
          <a:p>
            <a:pPr marL="285750" indent="-285750">
              <a:buFontTx/>
              <a:buChar char="-"/>
            </a:pPr>
            <a:r>
              <a:rPr lang="he-IL" b="1" dirty="0" smtClean="0"/>
              <a:t>שביעות רצון הלקוחות</a:t>
            </a:r>
          </a:p>
          <a:p>
            <a:pPr marL="285750" indent="-285750">
              <a:buFontTx/>
              <a:buChar char="-"/>
            </a:pPr>
            <a:r>
              <a:rPr lang="he-IL" b="1" dirty="0" smtClean="0"/>
              <a:t>ביצועי תוצר הפרויקט</a:t>
            </a:r>
          </a:p>
          <a:p>
            <a:pPr marL="285750" indent="-285750">
              <a:buFontTx/>
              <a:buChar char="-"/>
            </a:pPr>
            <a:r>
              <a:rPr lang="he-IL" b="1" dirty="0" smtClean="0"/>
              <a:t>החזר על השקעה </a:t>
            </a:r>
            <a:r>
              <a:rPr lang="en-US" b="1" dirty="0" smtClean="0"/>
              <a:t>ROI – Return Of Investment</a:t>
            </a:r>
            <a:endParaRPr lang="he-IL" b="1" dirty="0" smtClean="0"/>
          </a:p>
          <a:p>
            <a:pPr marL="285750" indent="-285750">
              <a:buFontTx/>
              <a:buChar char="-"/>
            </a:pPr>
            <a:r>
              <a:rPr lang="he-IL" b="1" dirty="0" smtClean="0"/>
              <a:t>ועוד</a:t>
            </a:r>
          </a:p>
        </p:txBody>
      </p:sp>
      <p:pic>
        <p:nvPicPr>
          <p:cNvPr id="2050" name="Picture 2" descr="http://www.pixelperfect.co.il/wp-content/uploads/2015/06/main2-728x3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27" y="4659146"/>
            <a:ext cx="3073400" cy="141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44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5" name="TextBox 4"/>
          <p:cNvSpPr txBox="1"/>
          <p:nvPr/>
        </p:nvSpPr>
        <p:spPr>
          <a:xfrm>
            <a:off x="1929341" y="1514475"/>
            <a:ext cx="4721164" cy="461665"/>
          </a:xfrm>
          <a:prstGeom prst="rect">
            <a:avLst/>
          </a:prstGeom>
          <a:solidFill>
            <a:schemeClr val="accent1">
              <a:lumMod val="20000"/>
              <a:lumOff val="80000"/>
            </a:schemeClr>
          </a:solidFill>
        </p:spPr>
        <p:txBody>
          <a:bodyPr wrap="none" rtlCol="1">
            <a:spAutoFit/>
          </a:bodyPr>
          <a:lstStyle/>
          <a:p>
            <a:r>
              <a:rPr lang="he-IL" sz="2400" b="1" dirty="0" smtClean="0"/>
              <a:t>גישות לפיתוח אפליקציות ממוחשבות</a:t>
            </a:r>
            <a:endParaRPr lang="he-IL" sz="2400" b="1" dirty="0"/>
          </a:p>
        </p:txBody>
      </p:sp>
      <p:sp>
        <p:nvSpPr>
          <p:cNvPr id="14" name="TextBox 13"/>
          <p:cNvSpPr txBox="1"/>
          <p:nvPr/>
        </p:nvSpPr>
        <p:spPr>
          <a:xfrm flipH="1">
            <a:off x="628650" y="2284341"/>
            <a:ext cx="7886700" cy="923330"/>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he-IL" dirty="0" smtClean="0"/>
              <a:t>שתי גישות בתחום:</a:t>
            </a:r>
          </a:p>
          <a:p>
            <a:pPr marL="342900" indent="-342900">
              <a:buAutoNum type="arabicPeriod"/>
            </a:pPr>
            <a:r>
              <a:rPr lang="en-US" b="1" dirty="0" smtClean="0"/>
              <a:t>Waterfall</a:t>
            </a:r>
            <a:r>
              <a:rPr lang="he-IL" dirty="0" smtClean="0"/>
              <a:t> ("מפל") – שיטת העבודה המסורתית (על פיה נעבוד)</a:t>
            </a:r>
          </a:p>
          <a:p>
            <a:pPr marL="342900" indent="-342900">
              <a:buAutoNum type="arabicPeriod"/>
            </a:pPr>
            <a:r>
              <a:rPr lang="en-US" b="1" dirty="0" smtClean="0"/>
              <a:t>Agile</a:t>
            </a:r>
            <a:r>
              <a:rPr lang="he-IL" dirty="0" smtClean="0"/>
              <a:t> – האוונגרד של עולם הפיתוח.</a:t>
            </a:r>
            <a:endParaRPr lang="he-IL" dirty="0"/>
          </a:p>
        </p:txBody>
      </p:sp>
      <p:pic>
        <p:nvPicPr>
          <p:cNvPr id="1026" name="Picture 2" descr="http://media1.santabanta.com/full1/Outdoors/Waterfalls/waterfalls-22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3515872"/>
            <a:ext cx="2878667" cy="215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techhive.com/images/article/2015/07/agile-2-100597949-primary.i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683" y="3515872"/>
            <a:ext cx="2878667" cy="215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568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5" name="TextBox 4"/>
          <p:cNvSpPr txBox="1"/>
          <p:nvPr/>
        </p:nvSpPr>
        <p:spPr>
          <a:xfrm>
            <a:off x="4072503" y="1496715"/>
            <a:ext cx="2042547" cy="461665"/>
          </a:xfrm>
          <a:prstGeom prst="rect">
            <a:avLst/>
          </a:prstGeom>
          <a:solidFill>
            <a:schemeClr val="accent1">
              <a:lumMod val="20000"/>
              <a:lumOff val="80000"/>
            </a:schemeClr>
          </a:solidFill>
        </p:spPr>
        <p:txBody>
          <a:bodyPr wrap="none" rtlCol="1">
            <a:spAutoFit/>
          </a:bodyPr>
          <a:lstStyle/>
          <a:p>
            <a:r>
              <a:rPr lang="he-IL" sz="2400" b="1" dirty="0" smtClean="0"/>
              <a:t>מתודת ה </a:t>
            </a:r>
            <a:r>
              <a:rPr lang="en-US" sz="2400" b="1" dirty="0" smtClean="0"/>
              <a:t>Agile</a:t>
            </a:r>
            <a:endParaRPr lang="he-IL" sz="2400" b="1" dirty="0"/>
          </a:p>
        </p:txBody>
      </p:sp>
      <p:sp>
        <p:nvSpPr>
          <p:cNvPr id="14" name="TextBox 13"/>
          <p:cNvSpPr txBox="1"/>
          <p:nvPr/>
        </p:nvSpPr>
        <p:spPr>
          <a:xfrm flipH="1">
            <a:off x="628650" y="2284341"/>
            <a:ext cx="7886700" cy="1200329"/>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285750" indent="-285750">
              <a:buFont typeface="Arial" panose="020B0604020202020204" pitchFamily="34" charset="0"/>
              <a:buChar char="•"/>
            </a:pPr>
            <a:r>
              <a:rPr lang="en-US" dirty="0" smtClean="0"/>
              <a:t> </a:t>
            </a:r>
            <a:r>
              <a:rPr lang="he-IL" dirty="0"/>
              <a:t>התעוררה בשנות </a:t>
            </a:r>
            <a:r>
              <a:rPr lang="he-IL" dirty="0" smtClean="0"/>
              <a:t>ה-90 כריאקציה </a:t>
            </a:r>
            <a:r>
              <a:rPr lang="he-IL" dirty="0"/>
              <a:t>לשיטת המפל. </a:t>
            </a:r>
            <a:endParaRPr lang="he-IL" dirty="0" smtClean="0"/>
          </a:p>
          <a:p>
            <a:pPr marL="285750" indent="-285750">
              <a:buFont typeface="Arial" panose="020B0604020202020204" pitchFamily="34" charset="0"/>
              <a:buChar char="•"/>
            </a:pPr>
            <a:r>
              <a:rPr lang="en-US" b="1" dirty="0" smtClean="0"/>
              <a:t> = Agile</a:t>
            </a:r>
            <a:r>
              <a:rPr lang="en-US" dirty="0"/>
              <a:t> </a:t>
            </a:r>
            <a:r>
              <a:rPr lang="he-IL" dirty="0" smtClean="0"/>
              <a:t>זריז</a:t>
            </a:r>
            <a:r>
              <a:rPr lang="he-IL" dirty="0"/>
              <a:t>, קליל, </a:t>
            </a:r>
            <a:r>
              <a:rPr lang="he-IL" dirty="0" smtClean="0"/>
              <a:t>מהיר </a:t>
            </a:r>
          </a:p>
          <a:p>
            <a:pPr marL="285750" indent="-285750">
              <a:buFont typeface="Arial" panose="020B0604020202020204" pitchFamily="34" charset="0"/>
              <a:buChar char="•"/>
            </a:pPr>
            <a:r>
              <a:rPr lang="he-IL" dirty="0" smtClean="0"/>
              <a:t>השיטה מקדמת </a:t>
            </a:r>
            <a:r>
              <a:rPr lang="he-IL" dirty="0"/>
              <a:t>תהליכי פיתוח </a:t>
            </a:r>
            <a:r>
              <a:rPr lang="he-IL" dirty="0" smtClean="0"/>
              <a:t>מהירים. </a:t>
            </a:r>
          </a:p>
          <a:p>
            <a:pPr marL="285750" indent="-285750">
              <a:buFont typeface="Arial" panose="020B0604020202020204" pitchFamily="34" charset="0"/>
              <a:buChar char="•"/>
            </a:pPr>
            <a:r>
              <a:rPr lang="he-IL" dirty="0" smtClean="0"/>
              <a:t>השיטה שמה את </a:t>
            </a:r>
            <a:r>
              <a:rPr lang="he-IL" dirty="0"/>
              <a:t>המוקד על משתמש הקצה </a:t>
            </a:r>
            <a:r>
              <a:rPr lang="he-IL" dirty="0" smtClean="0"/>
              <a:t>וצרכיו.</a:t>
            </a:r>
            <a:r>
              <a:rPr lang="he-IL" dirty="0"/>
              <a:t>  </a:t>
            </a:r>
          </a:p>
        </p:txBody>
      </p:sp>
      <p:pic>
        <p:nvPicPr>
          <p:cNvPr id="2050" name="Picture 2" descr="http://www.bottomlineperformance.com/wordpress/wp-content/uploads/2013/04/talktech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427271"/>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flipH="1">
            <a:off x="628650" y="3648129"/>
            <a:ext cx="7886700" cy="2031325"/>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285750" indent="-285750">
              <a:buFont typeface="Arial" panose="020B0604020202020204" pitchFamily="34" charset="0"/>
              <a:buChar char="•"/>
            </a:pPr>
            <a:r>
              <a:rPr lang="en-US" dirty="0" smtClean="0"/>
              <a:t> </a:t>
            </a:r>
            <a:r>
              <a:rPr lang="he-IL" dirty="0"/>
              <a:t>במקום השקעת משאבים אדירים בתהליך תכנון התחלתי מקיף </a:t>
            </a:r>
            <a:r>
              <a:rPr lang="he-IL" dirty="0" smtClean="0"/>
              <a:t>וניתוח </a:t>
            </a:r>
            <a:r>
              <a:rPr lang="he-IL" dirty="0"/>
              <a:t>מפורט של כל צרכי המשתמשים, מתחיל פרויקט </a:t>
            </a:r>
            <a:r>
              <a:rPr lang="en-US" dirty="0" smtClean="0"/>
              <a:t> Agile </a:t>
            </a:r>
            <a:r>
              <a:rPr lang="he-IL" dirty="0"/>
              <a:t>בתכנון מינימלי, שכולל הבנת פלח מסוים מהצורך הסופי של המשתמשים ויישומו המהיר על ידי צוות המתכנתים. </a:t>
            </a:r>
            <a:endParaRPr lang="he-IL" dirty="0" smtClean="0"/>
          </a:p>
          <a:p>
            <a:pPr marL="285750" indent="-285750">
              <a:buFont typeface="Arial" panose="020B0604020202020204" pitchFamily="34" charset="0"/>
              <a:buChar char="•"/>
            </a:pPr>
            <a:r>
              <a:rPr lang="he-IL" dirty="0" smtClean="0"/>
              <a:t>פרויקט </a:t>
            </a:r>
            <a:r>
              <a:rPr lang="en-US" dirty="0" smtClean="0"/>
              <a:t> Agile </a:t>
            </a:r>
            <a:r>
              <a:rPr lang="he-IL" dirty="0"/>
              <a:t>יעבוד למעשה במקטעים </a:t>
            </a:r>
            <a:r>
              <a:rPr lang="he-IL" dirty="0" smtClean="0"/>
              <a:t>(</a:t>
            </a:r>
            <a:r>
              <a:rPr lang="en-US" dirty="0"/>
              <a:t>iteration </a:t>
            </a:r>
            <a:r>
              <a:rPr lang="he-IL" dirty="0" smtClean="0"/>
              <a:t> ) - כל </a:t>
            </a:r>
            <a:r>
              <a:rPr lang="he-IL" dirty="0"/>
              <a:t>מקטע הוא תהליך פיתוח קצר, שכולל תכנון, בניה ובדיקות ואורכו </a:t>
            </a:r>
            <a:r>
              <a:rPr lang="he-IL" dirty="0" smtClean="0"/>
              <a:t>ימים ספורים (עד שבוע).</a:t>
            </a:r>
          </a:p>
          <a:p>
            <a:pPr marL="285750" indent="-285750">
              <a:buFont typeface="Arial" panose="020B0604020202020204" pitchFamily="34" charset="0"/>
              <a:buChar char="•"/>
            </a:pPr>
            <a:r>
              <a:rPr lang="he-IL" dirty="0" smtClean="0"/>
              <a:t>בסוף </a:t>
            </a:r>
            <a:r>
              <a:rPr lang="he-IL" dirty="0"/>
              <a:t>המקטע תעלה גרסה מתקדמת יותר של האפליקציה לאוויר, בליווי </a:t>
            </a:r>
            <a:r>
              <a:rPr lang="he-IL" dirty="0" err="1" smtClean="0"/>
              <a:t>מסמכנולוגיה</a:t>
            </a:r>
            <a:r>
              <a:rPr lang="he-IL" dirty="0" smtClean="0"/>
              <a:t> מינימלית – (ניהול גרסאות חזק!)</a:t>
            </a:r>
            <a:endParaRPr lang="he-IL" dirty="0"/>
          </a:p>
        </p:txBody>
      </p:sp>
    </p:spTree>
    <p:extLst>
      <p:ext uri="{BB962C8B-B14F-4D97-AF65-F5344CB8AC3E}">
        <p14:creationId xmlns:p14="http://schemas.microsoft.com/office/powerpoint/2010/main" val="3791386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5" name="TextBox 4"/>
          <p:cNvSpPr txBox="1"/>
          <p:nvPr/>
        </p:nvSpPr>
        <p:spPr>
          <a:xfrm>
            <a:off x="4072503" y="1496715"/>
            <a:ext cx="2042547" cy="461665"/>
          </a:xfrm>
          <a:prstGeom prst="rect">
            <a:avLst/>
          </a:prstGeom>
          <a:solidFill>
            <a:schemeClr val="accent1">
              <a:lumMod val="20000"/>
              <a:lumOff val="80000"/>
            </a:schemeClr>
          </a:solidFill>
        </p:spPr>
        <p:txBody>
          <a:bodyPr wrap="none" rtlCol="1">
            <a:spAutoFit/>
          </a:bodyPr>
          <a:lstStyle/>
          <a:p>
            <a:r>
              <a:rPr lang="he-IL" sz="2400" b="1" dirty="0" smtClean="0"/>
              <a:t>מתודת ה </a:t>
            </a:r>
            <a:r>
              <a:rPr lang="en-US" sz="2400" b="1" dirty="0" smtClean="0"/>
              <a:t>Agile</a:t>
            </a:r>
            <a:endParaRPr lang="he-IL" sz="2400" b="1" dirty="0"/>
          </a:p>
        </p:txBody>
      </p:sp>
      <p:sp>
        <p:nvSpPr>
          <p:cNvPr id="14" name="TextBox 13"/>
          <p:cNvSpPr txBox="1"/>
          <p:nvPr/>
        </p:nvSpPr>
        <p:spPr>
          <a:xfrm flipH="1">
            <a:off x="5245100" y="2284341"/>
            <a:ext cx="3270250" cy="1754326"/>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he-IL" dirty="0" smtClean="0"/>
              <a:t>מתודולוגיות קיימות בתחום:</a:t>
            </a:r>
          </a:p>
          <a:p>
            <a:pPr marL="285750" indent="-285750">
              <a:buFont typeface="Arial" panose="020B0604020202020204" pitchFamily="34" charset="0"/>
              <a:buChar char="•"/>
            </a:pPr>
            <a:r>
              <a:rPr lang="en-US" b="1" dirty="0" smtClean="0"/>
              <a:t>Crystal Clear</a:t>
            </a:r>
          </a:p>
          <a:p>
            <a:pPr marL="285750" indent="-285750">
              <a:buFont typeface="Arial" panose="020B0604020202020204" pitchFamily="34" charset="0"/>
              <a:buChar char="•"/>
            </a:pPr>
            <a:r>
              <a:rPr lang="en-US" b="1" dirty="0" smtClean="0"/>
              <a:t>Scrum</a:t>
            </a:r>
          </a:p>
          <a:p>
            <a:pPr marL="285750" indent="-285750">
              <a:buFont typeface="Arial" panose="020B0604020202020204" pitchFamily="34" charset="0"/>
              <a:buChar char="•"/>
            </a:pPr>
            <a:r>
              <a:rPr lang="en-US" b="1" dirty="0" smtClean="0"/>
              <a:t>Unified Process</a:t>
            </a:r>
          </a:p>
          <a:p>
            <a:pPr marL="285750" indent="-285750">
              <a:buFont typeface="Arial" panose="020B0604020202020204" pitchFamily="34" charset="0"/>
              <a:buChar char="•"/>
            </a:pPr>
            <a:r>
              <a:rPr lang="en-US" b="1" dirty="0" smtClean="0"/>
              <a:t>Extreme Programming</a:t>
            </a:r>
          </a:p>
          <a:p>
            <a:pPr marL="285750" indent="-285750">
              <a:buFont typeface="Arial" panose="020B0604020202020204" pitchFamily="34" charset="0"/>
              <a:buChar char="•"/>
            </a:pPr>
            <a:r>
              <a:rPr lang="en-US" b="1" dirty="0" smtClean="0"/>
              <a:t>Continuous integration</a:t>
            </a:r>
            <a:r>
              <a:rPr lang="he-IL" dirty="0"/>
              <a:t> </a:t>
            </a:r>
          </a:p>
        </p:txBody>
      </p:sp>
      <p:pic>
        <p:nvPicPr>
          <p:cNvPr id="3074" name="Picture 2" descr="http://ugi.azurewebsites.net/wp-content/uploads/2014/07/agi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72" y="1727547"/>
            <a:ext cx="4649556" cy="447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413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5" name="TextBox 4"/>
          <p:cNvSpPr txBox="1"/>
          <p:nvPr/>
        </p:nvSpPr>
        <p:spPr>
          <a:xfrm>
            <a:off x="3529342" y="1496715"/>
            <a:ext cx="2585708" cy="461665"/>
          </a:xfrm>
          <a:prstGeom prst="rect">
            <a:avLst/>
          </a:prstGeom>
          <a:solidFill>
            <a:schemeClr val="accent1">
              <a:lumMod val="20000"/>
              <a:lumOff val="80000"/>
            </a:schemeClr>
          </a:solidFill>
        </p:spPr>
        <p:txBody>
          <a:bodyPr wrap="none" rtlCol="1">
            <a:spAutoFit/>
          </a:bodyPr>
          <a:lstStyle/>
          <a:p>
            <a:r>
              <a:rPr lang="he-IL" sz="2400" b="1" dirty="0" smtClean="0"/>
              <a:t>מתודת ה </a:t>
            </a:r>
            <a:r>
              <a:rPr lang="en-US" sz="2400" b="1" dirty="0" smtClean="0"/>
              <a:t>Waterfall</a:t>
            </a:r>
            <a:endParaRPr lang="he-IL" sz="2400" b="1" dirty="0"/>
          </a:p>
        </p:txBody>
      </p:sp>
      <p:sp>
        <p:nvSpPr>
          <p:cNvPr id="14" name="TextBox 13"/>
          <p:cNvSpPr txBox="1"/>
          <p:nvPr/>
        </p:nvSpPr>
        <p:spPr>
          <a:xfrm flipH="1">
            <a:off x="2686050" y="2284340"/>
            <a:ext cx="5829300" cy="1477328"/>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285750" indent="-285750">
              <a:buFont typeface="Arial" panose="020B0604020202020204" pitchFamily="34" charset="0"/>
              <a:buChar char="•"/>
            </a:pPr>
            <a:r>
              <a:rPr lang="he-IL" dirty="0" smtClean="0"/>
              <a:t>השיטה המסורתית - התפתחה </a:t>
            </a:r>
            <a:r>
              <a:rPr lang="he-IL" dirty="0"/>
              <a:t>בשנות </a:t>
            </a:r>
            <a:r>
              <a:rPr lang="he-IL" dirty="0" smtClean="0"/>
              <a:t>ה- 70. </a:t>
            </a:r>
          </a:p>
          <a:p>
            <a:pPr marL="285750" indent="-285750">
              <a:buFont typeface="Arial" panose="020B0604020202020204" pitchFamily="34" charset="0"/>
              <a:buChar char="•"/>
            </a:pPr>
            <a:r>
              <a:rPr lang="he-IL" dirty="0"/>
              <a:t>בשיטה זו, </a:t>
            </a:r>
            <a:r>
              <a:rPr lang="he-IL" dirty="0" smtClean="0"/>
              <a:t>הפיתוח מתבצע </a:t>
            </a:r>
            <a:r>
              <a:rPr lang="he-IL" dirty="0"/>
              <a:t>בתהליך שיטתי ולוגי המורכב משלבים </a:t>
            </a:r>
            <a:r>
              <a:rPr lang="he-IL" dirty="0" smtClean="0"/>
              <a:t>מוגדרים היטב </a:t>
            </a:r>
            <a:r>
              <a:rPr lang="he-IL" dirty="0"/>
              <a:t>שאין לפסוח עליהם. </a:t>
            </a:r>
            <a:endParaRPr lang="he-IL" dirty="0" smtClean="0"/>
          </a:p>
          <a:p>
            <a:pPr marL="285750" indent="-285750">
              <a:buFont typeface="Arial" panose="020B0604020202020204" pitchFamily="34" charset="0"/>
              <a:buChar char="•"/>
            </a:pPr>
            <a:r>
              <a:rPr lang="he-IL" dirty="0"/>
              <a:t>השלבים מבוצעים בטור, אחד אחרי השני, ובכל שלב יש מיקוד במשימה עיקרית אחת בלבד. </a:t>
            </a:r>
            <a:endParaRPr lang="he-IL" dirty="0" smtClean="0"/>
          </a:p>
        </p:txBody>
      </p:sp>
      <p:sp>
        <p:nvSpPr>
          <p:cNvPr id="10" name="TextBox 9"/>
          <p:cNvSpPr txBox="1"/>
          <p:nvPr/>
        </p:nvSpPr>
        <p:spPr>
          <a:xfrm flipH="1">
            <a:off x="628650" y="3995334"/>
            <a:ext cx="7886700"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285750" indent="-285750">
              <a:buFont typeface="Arial" panose="020B0604020202020204" pitchFamily="34" charset="0"/>
              <a:buChar char="•"/>
            </a:pPr>
            <a:r>
              <a:rPr lang="he-IL" dirty="0" smtClean="0"/>
              <a:t>רבים מתבססים על </a:t>
            </a:r>
            <a:r>
              <a:rPr lang="he-IL" dirty="0"/>
              <a:t>השיטה </a:t>
            </a:r>
            <a:r>
              <a:rPr lang="he-IL" dirty="0" smtClean="0"/>
              <a:t>ולו </a:t>
            </a:r>
            <a:r>
              <a:rPr lang="he-IL" dirty="0"/>
              <a:t>רק בגלל שלמרות מגרעותיה היא עדיין השיטה היותר מוכרת והיותר קלה </a:t>
            </a:r>
            <a:r>
              <a:rPr lang="he-IL" dirty="0" smtClean="0"/>
              <a:t>להבנה.</a:t>
            </a:r>
          </a:p>
        </p:txBody>
      </p:sp>
      <p:pic>
        <p:nvPicPr>
          <p:cNvPr id="9" name="Picture 2" descr="http://media1.santabanta.com/full1/Outdoors/Waterfalls/waterfalls-22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2235378"/>
            <a:ext cx="2035054" cy="15262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flipH="1">
            <a:off x="628650" y="4922357"/>
            <a:ext cx="7886700" cy="923330"/>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285750" indent="-285750">
              <a:buFont typeface="Arial" panose="020B0604020202020204" pitchFamily="34" charset="0"/>
              <a:buChar char="•"/>
            </a:pPr>
            <a:r>
              <a:rPr lang="he-IL" dirty="0" smtClean="0"/>
              <a:t>הדעה </a:t>
            </a:r>
            <a:r>
              <a:rPr lang="he-IL" dirty="0"/>
              <a:t>רווחת היא שעבודה לפי </a:t>
            </a:r>
            <a:r>
              <a:rPr lang="en-US" dirty="0"/>
              <a:t>Agile </a:t>
            </a:r>
            <a:r>
              <a:rPr lang="he-IL" dirty="0" smtClean="0"/>
              <a:t> תביא </a:t>
            </a:r>
            <a:r>
              <a:rPr lang="he-IL" dirty="0"/>
              <a:t>לתוצר יעיל </a:t>
            </a:r>
            <a:r>
              <a:rPr lang="he-IL" dirty="0" smtClean="0"/>
              <a:t>ומדויק </a:t>
            </a:r>
            <a:r>
              <a:rPr lang="he-IL" dirty="0"/>
              <a:t>יותר, אך ארגונים רבים דבקים </a:t>
            </a:r>
            <a:r>
              <a:rPr lang="he-IL" dirty="0" smtClean="0"/>
              <a:t>ב-</a:t>
            </a:r>
            <a:r>
              <a:rPr lang="en-US" dirty="0" smtClean="0"/>
              <a:t> Waterfall </a:t>
            </a:r>
            <a:r>
              <a:rPr lang="he-IL" dirty="0"/>
              <a:t>כיוון ששיטה זו מציעה יותר אפשרויות ניהוליות לשליטה על </a:t>
            </a:r>
            <a:r>
              <a:rPr lang="he-IL" dirty="0" smtClean="0"/>
              <a:t>התהליך. ( </a:t>
            </a:r>
            <a:r>
              <a:rPr lang="he-IL" dirty="0"/>
              <a:t>לא פעם על חשבון איכות התוצר </a:t>
            </a:r>
            <a:r>
              <a:rPr lang="he-IL" dirty="0" smtClean="0"/>
              <a:t>הסופי ).</a:t>
            </a:r>
            <a:endParaRPr lang="he-IL" dirty="0"/>
          </a:p>
        </p:txBody>
      </p:sp>
    </p:spTree>
    <p:extLst>
      <p:ext uri="{BB962C8B-B14F-4D97-AF65-F5344CB8AC3E}">
        <p14:creationId xmlns:p14="http://schemas.microsoft.com/office/powerpoint/2010/main" val="1960882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a:t>
            </a:r>
            <a:endParaRPr lang="he-IL" dirty="0"/>
          </a:p>
        </p:txBody>
      </p:sp>
      <p:sp>
        <p:nvSpPr>
          <p:cNvPr id="3" name="מציין מיקום של כותרת תחתונה 2"/>
          <p:cNvSpPr>
            <a:spLocks noGrp="1"/>
          </p:cNvSpPr>
          <p:nvPr>
            <p:ph type="ftr" sz="quarter" idx="11"/>
          </p:nvPr>
        </p:nvSpPr>
        <p:spPr/>
        <p:txBody>
          <a:bodyPr/>
          <a:lstStyle/>
          <a:p>
            <a:r>
              <a:rPr lang="he-IL" smtClean="0"/>
              <a:t>מרי גבע</a:t>
            </a:r>
            <a:endParaRPr lang="he-IL" dirty="0"/>
          </a:p>
        </p:txBody>
      </p:sp>
      <p:sp>
        <p:nvSpPr>
          <p:cNvPr id="4" name="מציין מיקום של מספר שקופית 3"/>
          <p:cNvSpPr>
            <a:spLocks noGrp="1"/>
          </p:cNvSpPr>
          <p:nvPr>
            <p:ph type="sldNum" sz="quarter" idx="12"/>
          </p:nvPr>
        </p:nvSpPr>
        <p:spPr/>
        <p:txBody>
          <a:bodyPr/>
          <a:lstStyle/>
          <a:p>
            <a:fld id="{77023934-BADD-4130-90EE-11542C7F62BC}" type="datetime8">
              <a:rPr lang="he-IL" smtClean="0"/>
              <a:pPr/>
              <a:t>28 ינואר 16</a:t>
            </a:fld>
            <a:endParaRPr lang="he-IL" dirty="0"/>
          </a:p>
        </p:txBody>
      </p:sp>
      <p:sp>
        <p:nvSpPr>
          <p:cNvPr id="5" name="TextBox 4"/>
          <p:cNvSpPr txBox="1"/>
          <p:nvPr/>
        </p:nvSpPr>
        <p:spPr>
          <a:xfrm>
            <a:off x="2843051" y="1514475"/>
            <a:ext cx="3807454" cy="461665"/>
          </a:xfrm>
          <a:prstGeom prst="rect">
            <a:avLst/>
          </a:prstGeom>
          <a:solidFill>
            <a:schemeClr val="accent1">
              <a:lumMod val="20000"/>
              <a:lumOff val="80000"/>
            </a:schemeClr>
          </a:solidFill>
        </p:spPr>
        <p:txBody>
          <a:bodyPr wrap="none" rtlCol="1">
            <a:spAutoFit/>
          </a:bodyPr>
          <a:lstStyle/>
          <a:p>
            <a:r>
              <a:rPr lang="he-IL" sz="2400" b="1" dirty="0" smtClean="0"/>
              <a:t>שלבים בפיתוח פרויקט תוכנה</a:t>
            </a:r>
            <a:endParaRPr lang="he-IL" sz="2400" b="1" dirty="0"/>
          </a:p>
        </p:txBody>
      </p:sp>
      <p:sp>
        <p:nvSpPr>
          <p:cNvPr id="6" name="אליפסה 5"/>
          <p:cNvSpPr/>
          <p:nvPr/>
        </p:nvSpPr>
        <p:spPr>
          <a:xfrm>
            <a:off x="762000" y="1959000"/>
            <a:ext cx="1352550" cy="1123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שלב הייזום</a:t>
            </a:r>
            <a:endParaRPr lang="he-IL" dirty="0"/>
          </a:p>
        </p:txBody>
      </p:sp>
      <p:sp>
        <p:nvSpPr>
          <p:cNvPr id="7" name="אליפסה 6"/>
          <p:cNvSpPr/>
          <p:nvPr/>
        </p:nvSpPr>
        <p:spPr>
          <a:xfrm>
            <a:off x="2133600" y="2430432"/>
            <a:ext cx="1352550" cy="1123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שלב האפיון</a:t>
            </a:r>
            <a:endParaRPr lang="he-IL" dirty="0"/>
          </a:p>
        </p:txBody>
      </p:sp>
      <p:sp>
        <p:nvSpPr>
          <p:cNvPr id="8" name="אליפסה 7"/>
          <p:cNvSpPr/>
          <p:nvPr/>
        </p:nvSpPr>
        <p:spPr>
          <a:xfrm>
            <a:off x="3486150" y="2790205"/>
            <a:ext cx="1352550" cy="1123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שלב הניתוח</a:t>
            </a:r>
            <a:endParaRPr lang="he-IL" dirty="0"/>
          </a:p>
        </p:txBody>
      </p:sp>
      <p:sp>
        <p:nvSpPr>
          <p:cNvPr id="9" name="אליפסה 8"/>
          <p:cNvSpPr/>
          <p:nvPr/>
        </p:nvSpPr>
        <p:spPr>
          <a:xfrm>
            <a:off x="4823460" y="3197238"/>
            <a:ext cx="1352550" cy="1123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שלב העצוב</a:t>
            </a:r>
            <a:endParaRPr lang="he-IL" dirty="0"/>
          </a:p>
        </p:txBody>
      </p:sp>
      <p:sp>
        <p:nvSpPr>
          <p:cNvPr id="10" name="אליפסה 9"/>
          <p:cNvSpPr/>
          <p:nvPr/>
        </p:nvSpPr>
        <p:spPr>
          <a:xfrm>
            <a:off x="6115050" y="3652844"/>
            <a:ext cx="1352550" cy="1123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שלב הקידוד</a:t>
            </a:r>
            <a:endParaRPr lang="he-IL" dirty="0"/>
          </a:p>
        </p:txBody>
      </p:sp>
      <p:sp>
        <p:nvSpPr>
          <p:cNvPr id="11" name="אליפסה 10"/>
          <p:cNvSpPr/>
          <p:nvPr/>
        </p:nvSpPr>
        <p:spPr>
          <a:xfrm>
            <a:off x="5027022" y="4508360"/>
            <a:ext cx="1352550" cy="1123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שלב בדיקות</a:t>
            </a:r>
            <a:endParaRPr lang="he-IL" dirty="0"/>
          </a:p>
        </p:txBody>
      </p:sp>
      <p:sp>
        <p:nvSpPr>
          <p:cNvPr id="12" name="אליפסה 11"/>
          <p:cNvSpPr/>
          <p:nvPr/>
        </p:nvSpPr>
        <p:spPr>
          <a:xfrm>
            <a:off x="2300015" y="5406167"/>
            <a:ext cx="1352550" cy="1123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שלב הטמעה</a:t>
            </a:r>
            <a:endParaRPr lang="he-IL" dirty="0"/>
          </a:p>
        </p:txBody>
      </p:sp>
      <p:sp>
        <p:nvSpPr>
          <p:cNvPr id="13" name="אליפסה 12"/>
          <p:cNvSpPr/>
          <p:nvPr/>
        </p:nvSpPr>
        <p:spPr>
          <a:xfrm>
            <a:off x="3674472" y="4946338"/>
            <a:ext cx="1352550" cy="1123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שלב תחזוקה</a:t>
            </a:r>
            <a:endParaRPr lang="he-IL" dirty="0"/>
          </a:p>
        </p:txBody>
      </p:sp>
      <p:pic>
        <p:nvPicPr>
          <p:cNvPr id="4098" name="Picture 2" descr="https://encrypted-tbn0.gstatic.com/images?q=tbn:ANd9GcQ8Gn_drXe6X_qYedj79tdKaQKuRUqRKJuMlBMevjycmiqbEI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07" y="3455633"/>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5" name="חץ מעוקל למטה 14"/>
          <p:cNvSpPr/>
          <p:nvPr/>
        </p:nvSpPr>
        <p:spPr>
          <a:xfrm>
            <a:off x="1913981" y="2206600"/>
            <a:ext cx="772069" cy="447663"/>
          </a:xfrm>
          <a:prstGeom prst="curvedDownArrow">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a:solidFill>
                <a:schemeClr val="tx1"/>
              </a:solidFill>
            </a:endParaRPr>
          </a:p>
        </p:txBody>
      </p:sp>
      <p:sp>
        <p:nvSpPr>
          <p:cNvPr id="17" name="חץ מעוקל למטה 16"/>
          <p:cNvSpPr/>
          <p:nvPr/>
        </p:nvSpPr>
        <p:spPr>
          <a:xfrm>
            <a:off x="3142163" y="2520975"/>
            <a:ext cx="772069" cy="447663"/>
          </a:xfrm>
          <a:prstGeom prst="curvedDownArrow">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a:solidFill>
                <a:schemeClr val="tx1"/>
              </a:solidFill>
            </a:endParaRPr>
          </a:p>
        </p:txBody>
      </p:sp>
      <p:sp>
        <p:nvSpPr>
          <p:cNvPr id="18" name="חץ מעוקל למטה 17"/>
          <p:cNvSpPr/>
          <p:nvPr/>
        </p:nvSpPr>
        <p:spPr>
          <a:xfrm>
            <a:off x="4640988" y="2859118"/>
            <a:ext cx="772069" cy="447663"/>
          </a:xfrm>
          <a:prstGeom prst="curvedDownArrow">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a:solidFill>
                <a:schemeClr val="tx1"/>
              </a:solidFill>
            </a:endParaRPr>
          </a:p>
        </p:txBody>
      </p:sp>
      <p:sp>
        <p:nvSpPr>
          <p:cNvPr id="19" name="חץ מעוקל למטה 18"/>
          <p:cNvSpPr/>
          <p:nvPr/>
        </p:nvSpPr>
        <p:spPr>
          <a:xfrm>
            <a:off x="5987415" y="3384410"/>
            <a:ext cx="772069" cy="447663"/>
          </a:xfrm>
          <a:prstGeom prst="curvedDownArrow">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a:solidFill>
                <a:schemeClr val="tx1"/>
              </a:solidFill>
            </a:endParaRPr>
          </a:p>
        </p:txBody>
      </p:sp>
      <p:sp>
        <p:nvSpPr>
          <p:cNvPr id="20" name="חץ מעוקל למטה 19"/>
          <p:cNvSpPr/>
          <p:nvPr/>
        </p:nvSpPr>
        <p:spPr>
          <a:xfrm flipH="1" flipV="1">
            <a:off x="6212477" y="4776794"/>
            <a:ext cx="835751" cy="407853"/>
          </a:xfrm>
          <a:prstGeom prst="curvedDownArrow">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a:solidFill>
                <a:schemeClr val="tx1"/>
              </a:solidFill>
            </a:endParaRPr>
          </a:p>
        </p:txBody>
      </p:sp>
      <p:sp>
        <p:nvSpPr>
          <p:cNvPr id="21" name="חץ מעוקל למטה 20"/>
          <p:cNvSpPr/>
          <p:nvPr/>
        </p:nvSpPr>
        <p:spPr>
          <a:xfrm flipH="1" flipV="1">
            <a:off x="4783998" y="5510520"/>
            <a:ext cx="835751" cy="407853"/>
          </a:xfrm>
          <a:prstGeom prst="curvedDownArrow">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a:solidFill>
                <a:schemeClr val="tx1"/>
              </a:solidFill>
            </a:endParaRPr>
          </a:p>
        </p:txBody>
      </p:sp>
      <p:sp>
        <p:nvSpPr>
          <p:cNvPr id="22" name="חץ מעוקל למטה 21"/>
          <p:cNvSpPr/>
          <p:nvPr/>
        </p:nvSpPr>
        <p:spPr>
          <a:xfrm flipH="1" flipV="1">
            <a:off x="3431448" y="5866361"/>
            <a:ext cx="835751" cy="407853"/>
          </a:xfrm>
          <a:prstGeom prst="curvedDownArrow">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a:solidFill>
                <a:schemeClr val="tx1"/>
              </a:solidFill>
            </a:endParaRPr>
          </a:p>
        </p:txBody>
      </p:sp>
      <p:sp>
        <p:nvSpPr>
          <p:cNvPr id="14" name="TextBox 13"/>
          <p:cNvSpPr txBox="1"/>
          <p:nvPr/>
        </p:nvSpPr>
        <p:spPr>
          <a:xfrm flipH="1">
            <a:off x="5565455" y="2144641"/>
            <a:ext cx="3129507" cy="83099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he-IL" sz="1600" dirty="0" smtClean="0"/>
              <a:t>זרימת השלבים דומה </a:t>
            </a:r>
            <a:r>
              <a:rPr lang="he-IL" sz="1600" dirty="0"/>
              <a:t>לזרימתו של מפל מים דרך מספר בריכות, מגבוהה לנמוכה, ומכאן שמה של המתודולוגיה.</a:t>
            </a:r>
          </a:p>
        </p:txBody>
      </p:sp>
    </p:spTree>
    <p:extLst>
      <p:ext uri="{BB962C8B-B14F-4D97-AF65-F5344CB8AC3E}">
        <p14:creationId xmlns:p14="http://schemas.microsoft.com/office/powerpoint/2010/main" val="3219863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עיצוב מותאם אישית">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עיצוב מותאם אישית">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יצוב מותאם אישית">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7552</TotalTime>
  <Words>912</Words>
  <Application>Microsoft Office PowerPoint</Application>
  <PresentationFormat>‫הצגה על המסך (4:3)</PresentationFormat>
  <Paragraphs>225</Paragraphs>
  <Slides>28</Slides>
  <Notes>0</Notes>
  <HiddenSlides>3</HiddenSlides>
  <MMClips>0</MMClips>
  <ScaleCrop>false</ScaleCrop>
  <HeadingPairs>
    <vt:vector size="6" baseType="variant">
      <vt:variant>
        <vt:lpstr>גופנים בשימוש</vt:lpstr>
      </vt:variant>
      <vt:variant>
        <vt:i4>5</vt:i4>
      </vt:variant>
      <vt:variant>
        <vt:lpstr>ערכת נושא</vt:lpstr>
      </vt:variant>
      <vt:variant>
        <vt:i4>4</vt:i4>
      </vt:variant>
      <vt:variant>
        <vt:lpstr>כותרות שקופיות</vt:lpstr>
      </vt:variant>
      <vt:variant>
        <vt:i4>28</vt:i4>
      </vt:variant>
    </vt:vector>
  </HeadingPairs>
  <TitlesOfParts>
    <vt:vector size="37" baseType="lpstr">
      <vt:lpstr>Arial</vt:lpstr>
      <vt:lpstr>Calibri</vt:lpstr>
      <vt:lpstr>Calibri Light</vt:lpstr>
      <vt:lpstr>Times New Roman</vt:lpstr>
      <vt:lpstr>Wingdings</vt:lpstr>
      <vt:lpstr>ערכת נושא Office</vt:lpstr>
      <vt:lpstr>2_עיצוב מותאם אישית</vt:lpstr>
      <vt:lpstr>1_עיצוב מותאם אישית</vt:lpstr>
      <vt:lpstr>עיצוב מותאם אישית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merry geva</dc:creator>
  <cp:lastModifiedBy>Zeev Becker</cp:lastModifiedBy>
  <cp:revision>109</cp:revision>
  <dcterms:created xsi:type="dcterms:W3CDTF">2014-07-02T07:59:03Z</dcterms:created>
  <dcterms:modified xsi:type="dcterms:W3CDTF">2016-02-01T09:35:18Z</dcterms:modified>
</cp:coreProperties>
</file>