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3" r:id="rId14"/>
  </p:sldMasterIdLst>
  <p:notesMasterIdLst>
    <p:notesMasterId r:id="rId18"/>
  </p:notesMasterIdLst>
  <p:handoutMasterIdLst>
    <p:handoutMasterId r:id="rId16"/>
  </p:handoutMasterIdLst>
  <p:sldIdLst>
    <p:sldId id="290" r:id="rId20"/>
    <p:sldId id="291" r:id="rId21"/>
    <p:sldId id="292" r:id="rId22"/>
    <p:sldId id="293" r:id="rId23"/>
    <p:sldId id="301" r:id="rId24"/>
    <p:sldId id="302" r:id="rId25"/>
    <p:sldId id="294" r:id="rId26"/>
    <p:sldId id="296" r:id="rId27"/>
    <p:sldId id="307" r:id="rId28"/>
    <p:sldId id="297" r:id="rId29"/>
    <p:sldId id="310" r:id="rId30"/>
    <p:sldId id="298" r:id="rId31"/>
    <p:sldId id="295" r:id="rId32"/>
    <p:sldId id="300" r:id="rId33"/>
    <p:sldId id="303" r:id="rId34"/>
    <p:sldId id="304" r:id="rId35"/>
    <p:sldId id="306" r:id="rId36"/>
    <p:sldId id="305" r:id="rId37"/>
    <p:sldId id="299" r:id="rId38"/>
    <p:sldId id="309" r:id="rId39"/>
    <p:sldId id="311" r:id="rId40"/>
    <p:sldId id="312" r:id="rId41"/>
    <p:sldId id="313" r:id="rId42"/>
    <p:sldId id="308" r:id="rId43"/>
  </p:sldIdLst>
  <p:sldSz cx="9144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0">
          <p15:clr>
            <a:srgbClr val="A4A3A4"/>
          </p15:clr>
        </p15:guide>
        <p15:guide id="2" pos="2879" userDrawn="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  <p:clrMru>
    <a:srgbClr val="DDDDDD"/>
    <a:srgbClr val="FFFFCC"/>
    <a:srgbClr val="FFFF99"/>
    <a:srgbClr val="C0C0C0"/>
    <a:srgbClr val="669999"/>
    <a:srgbClr val="6666CC"/>
    <a:srgbClr val="33CC33"/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>
    <p:restoredLeft sz="16170" autoAdjust="0"/>
    <p:restoredTop sz="94660" autoAdjust="0"/>
  </p:normalViewPr>
  <p:slideViewPr>
    <p:cSldViewPr snapToGrid="1" snapToObjects="1">
      <p:cViewPr varScale="1">
        <p:scale>
          <a:sx n="106" d="100"/>
          <a:sy n="106" d="100"/>
        </p:scale>
        <p:origin x="1656" y="114"/>
      </p:cViewPr>
      <p:guideLst>
        <p:guide orient="horz" pos="2159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4" Type="http://schemas.openxmlformats.org/officeDocument/2006/relationships/slideMaster" Target="slideMasters/slideMaster1.xml"></Relationship><Relationship Id="rId15" Type="http://schemas.openxmlformats.org/officeDocument/2006/relationships/theme" Target="theme/theme1.xml"></Relationship><Relationship Id="rId16" Type="http://schemas.openxmlformats.org/officeDocument/2006/relationships/handoutMaster" Target="handoutMasters/handoutMaster1.xml"></Relationship><Relationship Id="rId18" Type="http://schemas.openxmlformats.org/officeDocument/2006/relationships/notesMaster" Target="notesMasters/notesMaster1.xml"></Relationship><Relationship Id="rId20" Type="http://schemas.openxmlformats.org/officeDocument/2006/relationships/slide" Target="slides/slide1.xml"></Relationship><Relationship Id="rId21" Type="http://schemas.openxmlformats.org/officeDocument/2006/relationships/slide" Target="slides/slide2.xml"></Relationship><Relationship Id="rId22" Type="http://schemas.openxmlformats.org/officeDocument/2006/relationships/slide" Target="slides/slide3.xml"></Relationship><Relationship Id="rId23" Type="http://schemas.openxmlformats.org/officeDocument/2006/relationships/slide" Target="slides/slide4.xml"></Relationship><Relationship Id="rId24" Type="http://schemas.openxmlformats.org/officeDocument/2006/relationships/slide" Target="slides/slide5.xml"></Relationship><Relationship Id="rId25" Type="http://schemas.openxmlformats.org/officeDocument/2006/relationships/slide" Target="slides/slide6.xml"></Relationship><Relationship Id="rId26" Type="http://schemas.openxmlformats.org/officeDocument/2006/relationships/slide" Target="slides/slide7.xml"></Relationship><Relationship Id="rId27" Type="http://schemas.openxmlformats.org/officeDocument/2006/relationships/slide" Target="slides/slide8.xml"></Relationship><Relationship Id="rId28" Type="http://schemas.openxmlformats.org/officeDocument/2006/relationships/slide" Target="slides/slide9.xml"></Relationship><Relationship Id="rId29" Type="http://schemas.openxmlformats.org/officeDocument/2006/relationships/slide" Target="slides/slide10.xml"></Relationship><Relationship Id="rId30" Type="http://schemas.openxmlformats.org/officeDocument/2006/relationships/slide" Target="slides/slide11.xml"></Relationship><Relationship Id="rId31" Type="http://schemas.openxmlformats.org/officeDocument/2006/relationships/slide" Target="slides/slide12.xml"></Relationship><Relationship Id="rId32" Type="http://schemas.openxmlformats.org/officeDocument/2006/relationships/slide" Target="slides/slide13.xml"></Relationship><Relationship Id="rId33" Type="http://schemas.openxmlformats.org/officeDocument/2006/relationships/slide" Target="slides/slide14.xml"></Relationship><Relationship Id="rId34" Type="http://schemas.openxmlformats.org/officeDocument/2006/relationships/slide" Target="slides/slide15.xml"></Relationship><Relationship Id="rId35" Type="http://schemas.openxmlformats.org/officeDocument/2006/relationships/slide" Target="slides/slide16.xml"></Relationship><Relationship Id="rId36" Type="http://schemas.openxmlformats.org/officeDocument/2006/relationships/slide" Target="slides/slide17.xml"></Relationship><Relationship Id="rId37" Type="http://schemas.openxmlformats.org/officeDocument/2006/relationships/slide" Target="slides/slide18.xml"></Relationship><Relationship Id="rId38" Type="http://schemas.openxmlformats.org/officeDocument/2006/relationships/slide" Target="slides/slide19.xml"></Relationship><Relationship Id="rId39" Type="http://schemas.openxmlformats.org/officeDocument/2006/relationships/slide" Target="slides/slide20.xml"></Relationship><Relationship Id="rId40" Type="http://schemas.openxmlformats.org/officeDocument/2006/relationships/slide" Target="slides/slide21.xml"></Relationship><Relationship Id="rId41" Type="http://schemas.openxmlformats.org/officeDocument/2006/relationships/slide" Target="slides/slide22.xml"></Relationship><Relationship Id="rId42" Type="http://schemas.openxmlformats.org/officeDocument/2006/relationships/slide" Target="slides/slide23.xml"></Relationship><Relationship Id="rId43" Type="http://schemas.openxmlformats.org/officeDocument/2006/relationships/slide" Target="slides/slide24.xml"></Relationship><Relationship Id="rId44" Type="http://schemas.openxmlformats.org/officeDocument/2006/relationships/viewProps" Target="viewProps.xml"></Relationship><Relationship Id="rId45" Type="http://schemas.openxmlformats.org/officeDocument/2006/relationships/presProps" Target="presProps.xml"></Relationship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?>
<Relationships xmlns="http://schemas.openxmlformats.org/package/2006/relationships"><Relationship Id="rId1" Type="http://schemas.openxmlformats.org/officeDocument/2006/relationships/theme" Target="../theme/theme2.xml"></Relationship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1CDD98-8F61-4A78-A6C5-5C63333796C9}" type="datetimeFigureOut">
              <a:rPr lang="en-US"/>
              <a:pPr>
                <a:defRPr/>
              </a:pPr>
              <a:t>6/25/2015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FA5F254-F7B1-4E2B-8A37-157DFE155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9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3.xml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DFDC590-4704-449C-8251-30A880ECA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149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F64F03-CFFF-48DC-85BF-11FEE717AB35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2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B31B1B-C18C-4D42-92C9-1289A21E533A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718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B31B1B-C18C-4D42-92C9-1289A21E533A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25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B31B1B-C18C-4D42-92C9-1289A21E533A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12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B31B1B-C18C-4D42-92C9-1289A21E533A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57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B31B1B-C18C-4D42-92C9-1289A21E533A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439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B31B1B-C18C-4D42-92C9-1289A21E533A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34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B31B1B-C18C-4D42-92C9-1289A21E533A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5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B31B1B-C18C-4D42-92C9-1289A21E533A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923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B31B1B-C18C-4D42-92C9-1289A21E533A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938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B31B1B-C18C-4D42-92C9-1289A21E533A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572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55CE01-B325-44A4-B33A-408012E62EBA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6578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B31B1B-C18C-4D42-92C9-1289A21E533A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9848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B31B1B-C18C-4D42-92C9-1289A21E533A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3941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B31B1B-C18C-4D42-92C9-1289A21E533A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248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B31B1B-C18C-4D42-92C9-1289A21E533A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2825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B31B1B-C18C-4D42-92C9-1289A21E533A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127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8A5CA0-1BBB-4FDB-9D06-1EEB7F37D465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26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438100-8D7E-4BBD-95FF-F65B2AD03C62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974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438100-8D7E-4BBD-95FF-F65B2AD03C62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129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438100-8D7E-4BBD-95FF-F65B2AD03C62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990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F26E8E-1FD1-488A-9189-6E0F91BAE86B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592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B31B1B-C18C-4D42-92C9-1289A21E533A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531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B31B1B-C18C-4D42-92C9-1289A21E533A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282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2AC8E-230D-46B3-AEFC-7ECC07F1B815}" type="datetime10">
              <a:rPr lang="en-US"/>
              <a:pPr>
                <a:defRPr/>
              </a:pPr>
              <a:t>07:18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06DB2-FDD3-4A5A-A22C-FF67F9632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97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60140-0441-423B-956D-835E7D6A2F53}" type="datetime10">
              <a:rPr lang="en-US"/>
              <a:pPr>
                <a:defRPr/>
              </a:pPr>
              <a:t>07:18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6AD91-7E3A-40E7-8C4F-9BC48F10F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1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09322-9BE0-4840-AEAE-3A23F0D0EE77}" type="datetime10">
              <a:rPr lang="en-US"/>
              <a:pPr>
                <a:defRPr/>
              </a:pPr>
              <a:t>07:18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724A8-3D3C-41C6-89E4-AA6CD30E8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22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AE4DE-D8FD-43E7-AEFD-588527A77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C1898-7A23-4101-9781-1EFB3E0BD769}" type="datetime10">
              <a:rPr lang="en-US"/>
              <a:pPr>
                <a:defRPr/>
              </a:pPr>
              <a:t>07:18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8378F-B4F8-424A-B914-528F74AA0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4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6DB45-EACF-4D53-A192-1FF2F251C8AD}" type="datetime10">
              <a:rPr lang="en-US"/>
              <a:pPr>
                <a:defRPr/>
              </a:pPr>
              <a:t>07:18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9F6B8-2BFF-4C11-9A01-E0F143B2E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6FCA8-7011-4A68-BD56-EF7070CC1988}" type="datetime10">
              <a:rPr lang="en-US"/>
              <a:pPr>
                <a:defRPr/>
              </a:pPr>
              <a:t>07:18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90EA6-72B8-4B30-96B6-2D5D49EC7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4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09272-E5EB-4385-83EE-567633AA304A}" type="datetime10">
              <a:rPr lang="en-US"/>
              <a:pPr>
                <a:defRPr/>
              </a:pPr>
              <a:t>07:18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26326-91E0-4898-9FA3-4018BAB54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62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2097B-6B86-466C-A84F-3A5F13841EC4}" type="datetime10">
              <a:rPr lang="en-US"/>
              <a:pPr>
                <a:defRPr/>
              </a:pPr>
              <a:t>07:18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C99EA-5B17-4620-B814-03445DB4F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EA346-4450-4416-9E24-FC91603E95AF}" type="datetime10">
              <a:rPr lang="en-US"/>
              <a:pPr>
                <a:defRPr/>
              </a:pPr>
              <a:t>07:18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296E3-F58B-43E8-A59F-98D86F216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3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FEC93-4A10-4736-9AB5-1D2060308675}" type="datetime10">
              <a:rPr lang="en-US"/>
              <a:pPr>
                <a:defRPr/>
              </a:pPr>
              <a:t>07:18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6EBBF-1486-42D8-8CDF-B02739C94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4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4201B-547D-4A9C-BF1F-FBA77A08AD74}" type="datetime10">
              <a:rPr lang="en-US"/>
              <a:pPr>
                <a:defRPr/>
              </a:pPr>
              <a:t>07:18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CD64E-050E-4D0E-B41A-678B044CA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1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257C40-AF88-44E4-84E6-3D31090475EE}" type="datetime10">
              <a:rPr lang="en-US"/>
              <a:pPr>
                <a:defRPr/>
              </a:pPr>
              <a:t>07:18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C0C0C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750" y="6443663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EE2987A-2E4A-4DF6-B625-A1BDD55C7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
<Relationships xmlns="http://schemas.openxmlformats.org/package/2006/relationships"><Relationship Id="rId3" Type="http://schemas.openxmlformats.org/officeDocument/2006/relationships/image" Target="../media/image1.png"></Relationship><Relationship Id="rId2" Type="http://schemas.openxmlformats.org/officeDocument/2006/relationships/notesSlide" Target="../notesSlides/notesSlide1.xml"></Relationship><Relationship Id="rId1" Type="http://schemas.openxmlformats.org/officeDocument/2006/relationships/slideLayout" Target="../slideLayouts/slideLayout12.xml"></Relationship></Relationships>
</file>

<file path=ppt/slides/_rels/slide10.xml.rels><?xml version="1.0" encoding="UTF-8"?>
<Relationships xmlns="http://schemas.openxmlformats.org/package/2006/relationships"><Relationship Id="rId3" Type="http://schemas.openxmlformats.org/officeDocument/2006/relationships/image" Target="../media/image1.png"></Relationship><Relationship Id="rId2" Type="http://schemas.openxmlformats.org/officeDocument/2006/relationships/notesSlide" Target="../notesSlides/notesSlide10.xml"></Relationship><Relationship Id="rId1" Type="http://schemas.openxmlformats.org/officeDocument/2006/relationships/slideLayout" Target="../slideLayouts/slideLayout12.xml"></Relationship><Relationship Id="rId4" Type="http://schemas.openxmlformats.org/officeDocument/2006/relationships/image" Target="../media/image9.jpeg"></Relationship></Relationships>
</file>

<file path=ppt/slides/_rels/slide11.xml.rels><?xml version="1.0" encoding="UTF-8"?>
<Relationships xmlns="http://schemas.openxmlformats.org/package/2006/relationships"><Relationship Id="rId3" Type="http://schemas.openxmlformats.org/officeDocument/2006/relationships/image" Target="../media/image1.png"></Relationship><Relationship Id="rId2" Type="http://schemas.openxmlformats.org/officeDocument/2006/relationships/notesSlide" Target="../notesSlides/notesSlide11.xml"></Relationship><Relationship Id="rId1" Type="http://schemas.openxmlformats.org/officeDocument/2006/relationships/slideLayout" Target="../slideLayouts/slideLayout12.xml"></Relationship><Relationship Id="rId4" Type="http://schemas.openxmlformats.org/officeDocument/2006/relationships/image" Target="../media/image9.jpeg"></Relationship></Relationships>
</file>

<file path=ppt/slides/_rels/slide12.xml.rels><?xml version="1.0" encoding="UTF-8"?>
<Relationships xmlns="http://schemas.openxmlformats.org/package/2006/relationships"><Relationship Id="rId3" Type="http://schemas.openxmlformats.org/officeDocument/2006/relationships/image" Target="../media/image1.png"></Relationship><Relationship Id="rId2" Type="http://schemas.openxmlformats.org/officeDocument/2006/relationships/notesSlide" Target="../notesSlides/notesSlide12.xml"></Relationship><Relationship Id="rId1" Type="http://schemas.openxmlformats.org/officeDocument/2006/relationships/slideLayout" Target="../slideLayouts/slideLayout12.xml"></Relationship><Relationship Id="rId4" Type="http://schemas.openxmlformats.org/officeDocument/2006/relationships/image" Target="../media/image10.jpeg"></Relationship></Relationships>
</file>

<file path=ppt/slides/_rels/slide13.xml.rels><?xml version="1.0" encoding="UTF-8"?>
<Relationships xmlns="http://schemas.openxmlformats.org/package/2006/relationships"><Relationship Id="rId3" Type="http://schemas.openxmlformats.org/officeDocument/2006/relationships/image" Target="../media/image1.png"></Relationship><Relationship Id="rId2" Type="http://schemas.openxmlformats.org/officeDocument/2006/relationships/notesSlide" Target="../notesSlides/notesSlide13.xml"></Relationship><Relationship Id="rId1" Type="http://schemas.openxmlformats.org/officeDocument/2006/relationships/slideLayout" Target="../slideLayouts/slideLayout12.xml"></Relationship></Relationships>
</file>

<file path=ppt/slides/_rels/slide14.xml.rels><?xml version="1.0" encoding="UTF-8"?>
<Relationships xmlns="http://schemas.openxmlformats.org/package/2006/relationships"><Relationship Id="rId3" Type="http://schemas.openxmlformats.org/officeDocument/2006/relationships/image" Target="../media/image1.png"></Relationship><Relationship Id="rId2" Type="http://schemas.openxmlformats.org/officeDocument/2006/relationships/notesSlide" Target="../notesSlides/notesSlide14.xml"></Relationship><Relationship Id="rId1" Type="http://schemas.openxmlformats.org/officeDocument/2006/relationships/slideLayout" Target="../slideLayouts/slideLayout12.xml"></Relationship></Relationships>
</file>

<file path=ppt/slides/_rels/slide15.xml.rels><?xml version="1.0" encoding="UTF-8"?>
<Relationships xmlns="http://schemas.openxmlformats.org/package/2006/relationships"><Relationship Id="rId3" Type="http://schemas.openxmlformats.org/officeDocument/2006/relationships/image" Target="../media/image1.png"></Relationship><Relationship Id="rId2" Type="http://schemas.openxmlformats.org/officeDocument/2006/relationships/notesSlide" Target="../notesSlides/notesSlide15.xml"></Relationship><Relationship Id="rId1" Type="http://schemas.openxmlformats.org/officeDocument/2006/relationships/slideLayout" Target="../slideLayouts/slideLayout12.xml"></Relationship><Relationship Id="rId5" Type="http://schemas.openxmlformats.org/officeDocument/2006/relationships/image" Target="../media/image12.png"></Relationship><Relationship Id="rId4" Type="http://schemas.openxmlformats.org/officeDocument/2006/relationships/image" Target="../media/image11.jpeg"></Relationship></Relationships>
</file>

<file path=ppt/slides/_rels/slide16.xml.rels><?xml version="1.0" encoding="UTF-8"?>
<Relationships xmlns="http://schemas.openxmlformats.org/package/2006/relationships"><Relationship Id="rId3" Type="http://schemas.openxmlformats.org/officeDocument/2006/relationships/image" Target="../media/image1.png"></Relationship><Relationship Id="rId2" Type="http://schemas.openxmlformats.org/officeDocument/2006/relationships/notesSlide" Target="../notesSlides/notesSlide16.xml"></Relationship><Relationship Id="rId1" Type="http://schemas.openxmlformats.org/officeDocument/2006/relationships/slideLayout" Target="../slideLayouts/slideLayout12.xml"></Relationship></Relationships>
</file>

<file path=ppt/slides/_rels/slide17.xml.rels><?xml version="1.0" encoding="UTF-8"?>
<Relationships xmlns="http://schemas.openxmlformats.org/package/2006/relationships"><Relationship Id="rId3" Type="http://schemas.openxmlformats.org/officeDocument/2006/relationships/image" Target="../media/image1.png"></Relationship><Relationship Id="rId2" Type="http://schemas.openxmlformats.org/officeDocument/2006/relationships/notesSlide" Target="../notesSlides/notesSlide17.xml"></Relationship><Relationship Id="rId1" Type="http://schemas.openxmlformats.org/officeDocument/2006/relationships/slideLayout" Target="../slideLayouts/slideLayout12.xml"></Relationship></Relationships>
</file>

<file path=ppt/slides/_rels/slide18.xml.rels><?xml version="1.0" encoding="UTF-8"?>
<Relationships xmlns="http://schemas.openxmlformats.org/package/2006/relationships"><Relationship Id="rId3" Type="http://schemas.openxmlformats.org/officeDocument/2006/relationships/image" Target="../media/image1.png"></Relationship><Relationship Id="rId2" Type="http://schemas.openxmlformats.org/officeDocument/2006/relationships/notesSlide" Target="../notesSlides/notesSlide18.xml"></Relationship><Relationship Id="rId1" Type="http://schemas.openxmlformats.org/officeDocument/2006/relationships/slideLayout" Target="../slideLayouts/slideLayout12.xml"></Relationship></Relationships>
</file>

<file path=ppt/slides/_rels/slide19.xml.rels><?xml version="1.0" encoding="UTF-8"?>
<Relationships xmlns="http://schemas.openxmlformats.org/package/2006/relationships"><Relationship Id="rId3" Type="http://schemas.openxmlformats.org/officeDocument/2006/relationships/image" Target="../media/image1.png"></Relationship><Relationship Id="rId2" Type="http://schemas.openxmlformats.org/officeDocument/2006/relationships/notesSlide" Target="../notesSlides/notesSlide19.xml"></Relationship><Relationship Id="rId1" Type="http://schemas.openxmlformats.org/officeDocument/2006/relationships/slideLayout" Target="../slideLayouts/slideLayout12.xml"></Relationship></Relationships>
</file>

<file path=ppt/slides/_rels/slide2.xml.rels><?xml version="1.0" encoding="UTF-8"?>
<Relationships xmlns="http://schemas.openxmlformats.org/package/2006/relationships"><Relationship Id="rId3" Type="http://schemas.openxmlformats.org/officeDocument/2006/relationships/notesSlide" Target="../notesSlides/notesSlide2.xml"></Relationship><Relationship Id="rId7" Type="http://schemas.openxmlformats.org/officeDocument/2006/relationships/image" Target="../media/image2.png"></Relationship><Relationship Id="rId2" Type="http://schemas.openxmlformats.org/officeDocument/2006/relationships/slideLayout" Target="../slideLayouts/slideLayout12.xml"></Relationship><Relationship Id="rId1" Type="http://schemas.openxmlformats.org/officeDocument/2006/relationships/vmlDrawing" Target="../drawings/vmlDrawing1.vml"></Relationship><Relationship Id="rId6" Type="http://schemas.openxmlformats.org/officeDocument/2006/relationships/oleObject" Target="../embeddings/Microsoft_Excel_97-2003_Worksheet1.xls"></Relationship><Relationship Id="rId5" Type="http://schemas.openxmlformats.org/officeDocument/2006/relationships/oleObject" Target="../embeddings/oleObject1.bin"></Relationship><Relationship Id="rId4" Type="http://schemas.openxmlformats.org/officeDocument/2006/relationships/image" Target="../media/image1.png"></Relationship></Relationships>
</file>

<file path=ppt/slides/_rels/slide20.xml.rels><?xml version="1.0" encoding="UTF-8"?>
<Relationships xmlns="http://schemas.openxmlformats.org/package/2006/relationships"><Relationship Id="rId3" Type="http://schemas.openxmlformats.org/officeDocument/2006/relationships/image" Target="../media/image1.png"></Relationship><Relationship Id="rId2" Type="http://schemas.openxmlformats.org/officeDocument/2006/relationships/notesSlide" Target="../notesSlides/notesSlide20.xml"></Relationship><Relationship Id="rId1" Type="http://schemas.openxmlformats.org/officeDocument/2006/relationships/slideLayout" Target="../slideLayouts/slideLayout12.xml"></Relationship><Relationship Id="rId4" Type="http://schemas.openxmlformats.org/officeDocument/2006/relationships/image" Target="../media/image13.jpeg"></Relationship></Relationships>
</file>

<file path=ppt/slides/_rels/slide21.xml.rels><?xml version="1.0" encoding="UTF-8"?>
<Relationships xmlns="http://schemas.openxmlformats.org/package/2006/relationships"><Relationship Id="rId3" Type="http://schemas.openxmlformats.org/officeDocument/2006/relationships/image" Target="../media/image1.png"></Relationship><Relationship Id="rId2" Type="http://schemas.openxmlformats.org/officeDocument/2006/relationships/notesSlide" Target="../notesSlides/notesSlide21.xml"></Relationship><Relationship Id="rId1" Type="http://schemas.openxmlformats.org/officeDocument/2006/relationships/slideLayout" Target="../slideLayouts/slideLayout12.xml"></Relationship><Relationship Id="rId4" Type="http://schemas.openxmlformats.org/officeDocument/2006/relationships/image" Target="../media/image14.jpeg"></Relationship></Relationships>
</file>

<file path=ppt/slides/_rels/slide22.xml.rels><?xml version="1.0" encoding="UTF-8"?>
<Relationships xmlns="http://schemas.openxmlformats.org/package/2006/relationships"><Relationship Id="rId3" Type="http://schemas.openxmlformats.org/officeDocument/2006/relationships/image" Target="../media/image1.png"></Relationship><Relationship Id="rId2" Type="http://schemas.openxmlformats.org/officeDocument/2006/relationships/notesSlide" Target="../notesSlides/notesSlide22.xml"></Relationship><Relationship Id="rId1" Type="http://schemas.openxmlformats.org/officeDocument/2006/relationships/slideLayout" Target="../slideLayouts/slideLayout12.xml"></Relationship><Relationship Id="rId6" Type="http://schemas.openxmlformats.org/officeDocument/2006/relationships/image" Target="../media/image16.tmp"></Relationship><Relationship Id="rId5" Type="http://schemas.openxmlformats.org/officeDocument/2006/relationships/image" Target="../media/image15.png"></Relationship><Relationship Id="rId4" Type="http://schemas.openxmlformats.org/officeDocument/2006/relationships/hyperlink" Target="http://developer.android.com/index.html" TargetMode="External"></Relationship></Relationships>
</file>

<file path=ppt/slides/_rels/slide23.xml.rels><?xml version="1.0" encoding="UTF-8"?>
<Relationships xmlns="http://schemas.openxmlformats.org/package/2006/relationships"><Relationship Id="rId3" Type="http://schemas.openxmlformats.org/officeDocument/2006/relationships/image" Target="../media/image1.png"></Relationship><Relationship Id="rId2" Type="http://schemas.openxmlformats.org/officeDocument/2006/relationships/notesSlide" Target="../notesSlides/notesSlide23.xml"></Relationship><Relationship Id="rId1" Type="http://schemas.openxmlformats.org/officeDocument/2006/relationships/slideLayout" Target="../slideLayouts/slideLayout12.xml"></Relationship><Relationship Id="rId5" Type="http://schemas.openxmlformats.org/officeDocument/2006/relationships/image" Target="../media/image18.gif"></Relationship><Relationship Id="rId4" Type="http://schemas.openxmlformats.org/officeDocument/2006/relationships/image" Target="../media/image17.png"></Relationship></Relationships>
</file>

<file path=ppt/slides/_rels/slide24.xml.rels><?xml version="1.0" encoding="UTF-8"?>
<Relationships xmlns="http://schemas.openxmlformats.org/package/2006/relationships"><Relationship Id="rId3" Type="http://schemas.openxmlformats.org/officeDocument/2006/relationships/image" Target="../media/image1.png"></Relationship><Relationship Id="rId2" Type="http://schemas.openxmlformats.org/officeDocument/2006/relationships/notesSlide" Target="../notesSlides/notesSlide24.xml"></Relationship><Relationship Id="rId1" Type="http://schemas.openxmlformats.org/officeDocument/2006/relationships/slideLayout" Target="../slideLayouts/slideLayout12.xml"></Relationship><Relationship Id="rId4" Type="http://schemas.openxmlformats.org/officeDocument/2006/relationships/image" Target="../media/image19.gif"></Relationship></Relationships>
</file>

<file path=ppt/slides/_rels/slide3.xml.rels><?xml version="1.0" encoding="UTF-8"?>
<Relationships xmlns="http://schemas.openxmlformats.org/package/2006/relationships"><Relationship Id="rId3" Type="http://schemas.openxmlformats.org/officeDocument/2006/relationships/image" Target="../media/image1.png"></Relationship><Relationship Id="rId2" Type="http://schemas.openxmlformats.org/officeDocument/2006/relationships/notesSlide" Target="../notesSlides/notesSlide3.xml"></Relationship><Relationship Id="rId1" Type="http://schemas.openxmlformats.org/officeDocument/2006/relationships/slideLayout" Target="../slideLayouts/slideLayout12.xml"></Relationship><Relationship Id="rId4" Type="http://schemas.openxmlformats.org/officeDocument/2006/relationships/image" Target="../media/image3.jpeg"></Relationship></Relationships>
</file>

<file path=ppt/slides/_rels/slide4.xml.rels><?xml version="1.0" encoding="UTF-8"?>
<Relationships xmlns="http://schemas.openxmlformats.org/package/2006/relationships"><Relationship Id="rId3" Type="http://schemas.openxmlformats.org/officeDocument/2006/relationships/image" Target="../media/image1.png"></Relationship><Relationship Id="rId2" Type="http://schemas.openxmlformats.org/officeDocument/2006/relationships/notesSlide" Target="../notesSlides/notesSlide4.xml"></Relationship><Relationship Id="rId1" Type="http://schemas.openxmlformats.org/officeDocument/2006/relationships/slideLayout" Target="../slideLayouts/slideLayout12.xml"></Relationship><Relationship Id="rId4" Type="http://schemas.openxmlformats.org/officeDocument/2006/relationships/image" Target="../media/image4.jpeg"></Relationship></Relationships>
</file>

<file path=ppt/slides/_rels/slide5.xml.rels><?xml version="1.0" encoding="UTF-8"?>
<Relationships xmlns="http://schemas.openxmlformats.org/package/2006/relationships"><Relationship Id="rId3" Type="http://schemas.openxmlformats.org/officeDocument/2006/relationships/image" Target="../media/image1.png"></Relationship><Relationship Id="rId2" Type="http://schemas.openxmlformats.org/officeDocument/2006/relationships/notesSlide" Target="../notesSlides/notesSlide5.xml"></Relationship><Relationship Id="rId1" Type="http://schemas.openxmlformats.org/officeDocument/2006/relationships/slideLayout" Target="../slideLayouts/slideLayout12.xml"></Relationship><Relationship Id="rId4" Type="http://schemas.openxmlformats.org/officeDocument/2006/relationships/image" Target="../media/image5.jpeg"></Relationship></Relationships>
</file>

<file path=ppt/slides/_rels/slide6.xml.rels><?xml version="1.0" encoding="UTF-8"?>
<Relationships xmlns="http://schemas.openxmlformats.org/package/2006/relationships"><Relationship Id="rId3" Type="http://schemas.openxmlformats.org/officeDocument/2006/relationships/image" Target="../media/image1.png"></Relationship><Relationship Id="rId2" Type="http://schemas.openxmlformats.org/officeDocument/2006/relationships/notesSlide" Target="../notesSlides/notesSlide6.xml"></Relationship><Relationship Id="rId1" Type="http://schemas.openxmlformats.org/officeDocument/2006/relationships/slideLayout" Target="../slideLayouts/slideLayout12.xml"></Relationship><Relationship Id="rId4" Type="http://schemas.openxmlformats.org/officeDocument/2006/relationships/image" Target="../media/image6.jpeg"></Relationship></Relationships>
</file>

<file path=ppt/slides/_rels/slide7.xml.rels><?xml version="1.0" encoding="UTF-8"?>
<Relationships xmlns="http://schemas.openxmlformats.org/package/2006/relationships"><Relationship Id="rId3" Type="http://schemas.openxmlformats.org/officeDocument/2006/relationships/image" Target="../media/image1.png"></Relationship><Relationship Id="rId2" Type="http://schemas.openxmlformats.org/officeDocument/2006/relationships/notesSlide" Target="../notesSlides/notesSlide7.xml"></Relationship><Relationship Id="rId1" Type="http://schemas.openxmlformats.org/officeDocument/2006/relationships/slideLayout" Target="../slideLayouts/slideLayout12.xml"></Relationship><Relationship Id="rId4" Type="http://schemas.openxmlformats.org/officeDocument/2006/relationships/image" Target="../media/image7.jpeg"></Relationship></Relationships>
</file>

<file path=ppt/slides/_rels/slide8.xml.rels><?xml version="1.0" encoding="UTF-8"?>
<Relationships xmlns="http://schemas.openxmlformats.org/package/2006/relationships"><Relationship Id="rId3" Type="http://schemas.openxmlformats.org/officeDocument/2006/relationships/image" Target="../media/image1.png"></Relationship><Relationship Id="rId2" Type="http://schemas.openxmlformats.org/officeDocument/2006/relationships/notesSlide" Target="../notesSlides/notesSlide8.xml"></Relationship><Relationship Id="rId1" Type="http://schemas.openxmlformats.org/officeDocument/2006/relationships/slideLayout" Target="../slideLayouts/slideLayout12.xml"></Relationship><Relationship Id="rId4" Type="http://schemas.openxmlformats.org/officeDocument/2006/relationships/image" Target="../media/image8.jpeg"></Relationship></Relationships>
</file>

<file path=ppt/slides/_rels/slide9.xml.rels><?xml version="1.0" encoding="UTF-8"?>
<Relationships xmlns="http://schemas.openxmlformats.org/package/2006/relationships"><Relationship Id="rId3" Type="http://schemas.openxmlformats.org/officeDocument/2006/relationships/image" Target="../media/image1.png"></Relationship><Relationship Id="rId2" Type="http://schemas.openxmlformats.org/officeDocument/2006/relationships/notesSlide" Target="../notesSlides/notesSlide9.xml"></Relationship><Relationship Id="rId4" Type="http://schemas.openxmlformats.org/officeDocument/2006/relationships/slideLayout" Target="../slideLayouts/slideLayout12.xml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EEDE92-8C88-4318-92AD-200743819FF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  <p:sp>
        <p:nvSpPr>
          <p:cNvPr id="5124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5126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5127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Text Box 15"/>
          <p:cNvSpPr txBox="1">
            <a:spLocks noChangeArrowheads="1"/>
          </p:cNvSpPr>
          <p:nvPr/>
        </p:nvSpPr>
        <p:spPr bwMode="auto">
          <a:xfrm>
            <a:off x="2286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e-IL" altLang="en-US" sz="1800"/>
          </a:p>
        </p:txBody>
      </p:sp>
      <p:sp>
        <p:nvSpPr>
          <p:cNvPr id="5129" name="Rectangle 16"/>
          <p:cNvSpPr>
            <a:spLocks noChangeArrowheads="1"/>
          </p:cNvSpPr>
          <p:nvPr/>
        </p:nvSpPr>
        <p:spPr bwMode="auto">
          <a:xfrm>
            <a:off x="2981325" y="263525"/>
            <a:ext cx="320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Project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22750" y="1524000"/>
            <a:ext cx="698500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/>
              <a:t>Chat</a:t>
            </a:r>
            <a:endParaRPr lang="en-US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228600"/>
            <a:ext cx="158273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100</a:t>
            </a:r>
          </a:p>
        </p:txBody>
      </p:sp>
      <p:pic>
        <p:nvPicPr>
          <p:cNvPr id="5132" name="Picture 16" descr="http://geektime.com/wp-content/uploads/2013/07/Eighty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303213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38600" y="3276600"/>
            <a:ext cx="1143000" cy="838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28800" y="2590800"/>
            <a:ext cx="914400" cy="457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Client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852863" y="3467100"/>
            <a:ext cx="914400" cy="457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Client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286000" y="4629150"/>
            <a:ext cx="914400" cy="457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Client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969517" y="5110413"/>
            <a:ext cx="914400" cy="457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Client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943600" y="4495800"/>
            <a:ext cx="914400" cy="457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Client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503369" y="3009900"/>
            <a:ext cx="914400" cy="457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Client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604209" y="2133600"/>
            <a:ext cx="914400" cy="457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Client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938235" y="2133600"/>
            <a:ext cx="914400" cy="457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6791" y="4122320"/>
            <a:ext cx="373883" cy="381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12279" y="4114800"/>
            <a:ext cx="373883" cy="381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524000" y="5867400"/>
            <a:ext cx="1143000" cy="533400"/>
          </a:xfrm>
          <a:prstGeom prst="wedgeRoundRectCallout">
            <a:avLst>
              <a:gd name="adj1" fmla="val 168641"/>
              <a:gd name="adj2" fmla="val -3164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server received a message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5489575" y="5813425"/>
            <a:ext cx="1143000" cy="533400"/>
          </a:xfrm>
          <a:prstGeom prst="wedgeRoundRectCallout">
            <a:avLst>
              <a:gd name="adj1" fmla="val -114306"/>
              <a:gd name="adj2" fmla="val -2984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Client received a message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455738"/>
            <a:ext cx="1676400" cy="6461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r" rtl="1">
              <a:defRPr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לקוח יכול לבקש היסטוריה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2100" y="2532063"/>
            <a:ext cx="1443038" cy="923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r" rtl="1">
              <a:defRPr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לקוח יכול לקבוע מצב "לא רואים"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9900" y="4243388"/>
            <a:ext cx="1443038" cy="923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r" rtl="1">
              <a:defRPr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לקוח יכול לקבוע שלח לקולם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46925" y="3887788"/>
            <a:ext cx="1443038" cy="9223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r" rtl="1">
              <a:defRPr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לקוח יכול לקבוע ממי לא לקבל הודעה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56438" y="1790700"/>
            <a:ext cx="1443037" cy="64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r" rtl="1">
              <a:defRPr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לקוח יכול לקבוע קבוצות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29438" y="5141913"/>
            <a:ext cx="1443037" cy="923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r" rtl="1">
              <a:defRPr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לקוח יכול לקבוע ממי לא לקבל הודעה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76850" y="2930525"/>
            <a:ext cx="1154113" cy="1476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r" rtl="1">
              <a:defRPr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לשרת אפשר להוסיף "חומת אש"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E78822-309F-4B50-B951-CC6DFF2125C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/>
          </a:p>
        </p:txBody>
      </p:sp>
      <p:sp>
        <p:nvSpPr>
          <p:cNvPr id="15364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Text Box 15"/>
          <p:cNvSpPr txBox="1">
            <a:spLocks noChangeArrowheads="1"/>
          </p:cNvSpPr>
          <p:nvPr/>
        </p:nvSpPr>
        <p:spPr bwMode="auto">
          <a:xfrm>
            <a:off x="2286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2981325" y="263525"/>
            <a:ext cx="320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Project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84715" y="1524000"/>
            <a:ext cx="77457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err="1" smtClean="0"/>
              <a:t>MiTM</a:t>
            </a:r>
            <a:endParaRPr lang="en-US" b="1" dirty="0">
              <a:latin typeface="+mn-lt"/>
              <a:cs typeface="David" panose="020E0502060401010101" pitchFamily="34" charset="-79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228600"/>
            <a:ext cx="158273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100</a:t>
            </a:r>
          </a:p>
        </p:txBody>
      </p:sp>
      <p:pic>
        <p:nvPicPr>
          <p:cNvPr id="15372" name="Picture 16" descr="http://geektime.com/wp-content/uploads/2013/07/Eighty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303213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2097088"/>
            <a:ext cx="73152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r" rtl="1">
              <a:defRPr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תוכנה המזהה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תקיפות</a:t>
            </a:r>
            <a:r>
              <a:rPr lang="en-US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MiTM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. כמובן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שדורש גם תוכנה המנסה לבצע תקיפות כאלו (והקמת רשת לטובת הניסוי).</a:t>
            </a:r>
          </a:p>
        </p:txBody>
      </p:sp>
      <p:pic>
        <p:nvPicPr>
          <p:cNvPr id="8196" name="Picture 4" descr="http://www.computerhope.com/jargon/m/maninthemiddleatta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100" y="3273505"/>
            <a:ext cx="38671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3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E78822-309F-4B50-B951-CC6DFF2125C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  <p:sp>
        <p:nvSpPr>
          <p:cNvPr id="15364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Text Box 15"/>
          <p:cNvSpPr txBox="1">
            <a:spLocks noChangeArrowheads="1"/>
          </p:cNvSpPr>
          <p:nvPr/>
        </p:nvSpPr>
        <p:spPr bwMode="auto">
          <a:xfrm>
            <a:off x="2286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2981325" y="263525"/>
            <a:ext cx="320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Project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1029" y="1524000"/>
            <a:ext cx="288194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err="1"/>
              <a:t>MiTM</a:t>
            </a:r>
            <a:r>
              <a:rPr lang="en-US" b="1" dirty="0"/>
              <a:t> Attack &amp; Detection</a:t>
            </a:r>
            <a:endParaRPr lang="en-US" b="1" dirty="0">
              <a:latin typeface="+mn-lt"/>
              <a:cs typeface="David" panose="020E0502060401010101" pitchFamily="34" charset="-79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228600"/>
            <a:ext cx="158273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100</a:t>
            </a:r>
          </a:p>
        </p:txBody>
      </p:sp>
      <p:pic>
        <p:nvPicPr>
          <p:cNvPr id="15372" name="Picture 16" descr="http://geektime.com/wp-content/uploads/2013/07/Eighty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303213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2097088"/>
            <a:ext cx="73152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r" rtl="1">
              <a:defRPr/>
            </a:pP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תוכנית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המבצעת תקיפת </a:t>
            </a:r>
            <a:r>
              <a:rPr lang="en-US" dirty="0" err="1">
                <a:latin typeface="David" panose="020E0502060401010101" pitchFamily="34" charset="-79"/>
                <a:cs typeface="David" panose="020E0502060401010101" pitchFamily="34" charset="-79"/>
              </a:rPr>
              <a:t>MiTM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באופן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פאסיבי או אקטיבי.</a:t>
            </a:r>
          </a:p>
          <a:p>
            <a:pPr algn="r" rtl="1">
              <a:defRPr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מנתחת ו/או משנה את התעבורה שעוברת דרכה.</a:t>
            </a:r>
          </a:p>
          <a:p>
            <a:pPr algn="r" rtl="1">
              <a:defRPr/>
            </a:pP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תוכנית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נוספת המזהה את התקיפה.</a:t>
            </a:r>
          </a:p>
        </p:txBody>
      </p:sp>
      <p:pic>
        <p:nvPicPr>
          <p:cNvPr id="8196" name="Picture 4" descr="http://www.computerhope.com/jargon/m/maninthemiddleatta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100" y="3273505"/>
            <a:ext cx="38671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11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E78822-309F-4B50-B951-CC6DFF2125C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  <p:sp>
        <p:nvSpPr>
          <p:cNvPr id="15364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Text Box 15"/>
          <p:cNvSpPr txBox="1">
            <a:spLocks noChangeArrowheads="1"/>
          </p:cNvSpPr>
          <p:nvPr/>
        </p:nvSpPr>
        <p:spPr bwMode="auto">
          <a:xfrm>
            <a:off x="2286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2981325" y="263525"/>
            <a:ext cx="320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Project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6730" y="1524000"/>
            <a:ext cx="127054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latin typeface="+mn-lt"/>
                <a:cs typeface="David" panose="020E0502060401010101" pitchFamily="34" charset="-79"/>
              </a:rPr>
              <a:t>Anti Virus</a:t>
            </a:r>
            <a:endParaRPr lang="en-US" b="1" dirty="0">
              <a:latin typeface="+mn-lt"/>
              <a:cs typeface="David" panose="020E0502060401010101" pitchFamily="34" charset="-79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228600"/>
            <a:ext cx="158273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100</a:t>
            </a:r>
          </a:p>
        </p:txBody>
      </p:sp>
      <p:pic>
        <p:nvPicPr>
          <p:cNvPr id="15372" name="Picture 16" descr="http://geektime.com/wp-content/uploads/2013/07/Eighty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303213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2097088"/>
            <a:ext cx="73152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r" rtl="1">
              <a:defRPr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דורש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גם בדיקה של וירוסים שונים מול האנטי וירוס.</a:t>
            </a:r>
          </a:p>
        </p:txBody>
      </p:sp>
      <p:pic>
        <p:nvPicPr>
          <p:cNvPr id="8198" name="Picture 6" descr="http://inavitnews.com/wp-content/uploads/2014/05/FREE-ANTIVIRUS-PROGRAM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553" y="2661353"/>
            <a:ext cx="4932893" cy="369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18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E78822-309F-4B50-B951-CC6DFF2125C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sp>
        <p:nvSpPr>
          <p:cNvPr id="15364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Text Box 15"/>
          <p:cNvSpPr txBox="1">
            <a:spLocks noChangeArrowheads="1"/>
          </p:cNvSpPr>
          <p:nvPr/>
        </p:nvSpPr>
        <p:spPr bwMode="auto">
          <a:xfrm>
            <a:off x="2286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2981325" y="263525"/>
            <a:ext cx="320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Project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03200" y="1524000"/>
            <a:ext cx="153760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מחקר פרוטוקול</a:t>
            </a:r>
            <a:endParaRPr lang="en-US" b="1" dirty="0">
              <a:latin typeface="+mn-lt"/>
              <a:cs typeface="David" panose="020E0502060401010101" pitchFamily="34" charset="-79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228600"/>
            <a:ext cx="158273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100</a:t>
            </a:r>
          </a:p>
        </p:txBody>
      </p:sp>
      <p:pic>
        <p:nvPicPr>
          <p:cNvPr id="15372" name="Picture 16" descr="http://geektime.com/wp-content/uploads/2013/07/Eighty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303213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2097088"/>
            <a:ext cx="73152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r" rtl="1">
              <a:defRPr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מחקר פרוטוקול ייעודי - למשל </a:t>
            </a:r>
            <a:r>
              <a:rPr lang="ru-RU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Dropbox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en-US" dirty="0" err="1">
                <a:latin typeface="David" panose="020E0502060401010101" pitchFamily="34" charset="-79"/>
                <a:cs typeface="David" panose="020E0502060401010101" pitchFamily="34" charset="-79"/>
              </a:rPr>
              <a:t>whatsapp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, google talk, 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או כל דבר אחר. מעבר לאפיון, דורש גם מימוש של כלי בסיסי המצליח לשחזר את הפרוטוקול.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E78822-309F-4B50-B951-CC6DFF2125C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sp>
        <p:nvSpPr>
          <p:cNvPr id="15364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Text Box 15"/>
          <p:cNvSpPr txBox="1">
            <a:spLocks noChangeArrowheads="1"/>
          </p:cNvSpPr>
          <p:nvPr/>
        </p:nvSpPr>
        <p:spPr bwMode="auto">
          <a:xfrm>
            <a:off x="2286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2981325" y="263525"/>
            <a:ext cx="320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Project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8793" y="1524000"/>
            <a:ext cx="282641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n-lt"/>
                <a:cs typeface="David" panose="020E0502060401010101" pitchFamily="34" charset="-79"/>
              </a:rPr>
              <a:t>Anti Port Scanner (APS)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" y="228600"/>
            <a:ext cx="158273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100</a:t>
            </a:r>
          </a:p>
        </p:txBody>
      </p:sp>
      <p:pic>
        <p:nvPicPr>
          <p:cNvPr id="15372" name="Picture 16" descr="http://geektime.com/wp-content/uploads/2013/07/Eighty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303213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2097088"/>
            <a:ext cx="73152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r" rtl="1">
              <a:defRPr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8679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E78822-309F-4B50-B951-CC6DFF2125C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sp>
        <p:nvSpPr>
          <p:cNvPr id="15364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Text Box 15"/>
          <p:cNvSpPr txBox="1">
            <a:spLocks noChangeArrowheads="1"/>
          </p:cNvSpPr>
          <p:nvPr/>
        </p:nvSpPr>
        <p:spPr bwMode="auto">
          <a:xfrm>
            <a:off x="2286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2981325" y="263525"/>
            <a:ext cx="320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Project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9665" y="1524000"/>
            <a:ext cx="348467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latin typeface="+mn-lt"/>
                <a:cs typeface="David" panose="020E0502060401010101" pitchFamily="34" charset="-79"/>
              </a:rPr>
              <a:t>Server-Client-Python-Android</a:t>
            </a:r>
            <a:endParaRPr lang="en-US" b="1" dirty="0">
              <a:latin typeface="+mn-lt"/>
              <a:cs typeface="David" panose="020E0502060401010101" pitchFamily="34" charset="-79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228600"/>
            <a:ext cx="158273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100</a:t>
            </a:r>
          </a:p>
        </p:txBody>
      </p:sp>
      <p:pic>
        <p:nvPicPr>
          <p:cNvPr id="15372" name="Picture 16" descr="http://geektime.com/wp-content/uploads/2013/07/Eighty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303213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876664" y="2066223"/>
            <a:ext cx="339067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n-lt"/>
                <a:cs typeface="David" panose="020E0502060401010101" pitchFamily="34" charset="-79"/>
              </a:rPr>
              <a:t>Server-Client-Python- iPhone</a:t>
            </a:r>
          </a:p>
        </p:txBody>
      </p:sp>
      <p:pic>
        <p:nvPicPr>
          <p:cNvPr id="12290" name="Picture 2" descr="http://www.topproductivityapps.com/appimg/3088/python-for-ios-screenshot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69" y="2740355"/>
            <a:ext cx="4233366" cy="282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ndefinitestudies.files.wordpress.com/2009/06/devic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967" y="2519418"/>
            <a:ext cx="2538339" cy="380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3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E78822-309F-4B50-B951-CC6DFF2125C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  <p:sp>
        <p:nvSpPr>
          <p:cNvPr id="15364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Text Box 15"/>
          <p:cNvSpPr txBox="1">
            <a:spLocks noChangeArrowheads="1"/>
          </p:cNvSpPr>
          <p:nvPr/>
        </p:nvSpPr>
        <p:spPr bwMode="auto">
          <a:xfrm>
            <a:off x="2286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2981325" y="263525"/>
            <a:ext cx="320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Project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9053" y="1524000"/>
            <a:ext cx="468589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n-lt"/>
                <a:cs typeface="David" panose="020E0502060401010101" pitchFamily="34" charset="-79"/>
              </a:rPr>
              <a:t>Application Layer Protocol Programming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" y="228600"/>
            <a:ext cx="158273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100</a:t>
            </a:r>
          </a:p>
        </p:txBody>
      </p:sp>
      <p:pic>
        <p:nvPicPr>
          <p:cNvPr id="15372" name="Picture 16" descr="http://geektime.com/wp-content/uploads/2013/07/Eighty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303213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2057400"/>
            <a:ext cx="731520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תוכנית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המשתמשת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בפרוטקול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של שכבת האפליקציה.</a:t>
            </a:r>
          </a:p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יש לממש את הפרוטוקול בהתאם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ל-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RFC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המתאים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שרת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Web</a:t>
            </a: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שרת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Email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(SMTP &amp; POP3) </a:t>
            </a: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שרת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FTP </a:t>
            </a: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שרת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DNS </a:t>
            </a: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לקוח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Torrent</a:t>
            </a:r>
          </a:p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כולל ממשק ניהול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Web/Command Line/GUI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5352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E78822-309F-4B50-B951-CC6DFF2125C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/>
          </a:p>
        </p:txBody>
      </p:sp>
      <p:sp>
        <p:nvSpPr>
          <p:cNvPr id="15364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Text Box 15"/>
          <p:cNvSpPr txBox="1">
            <a:spLocks noChangeArrowheads="1"/>
          </p:cNvSpPr>
          <p:nvPr/>
        </p:nvSpPr>
        <p:spPr bwMode="auto">
          <a:xfrm>
            <a:off x="2286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2981325" y="263525"/>
            <a:ext cx="320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Project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6856" y="1524000"/>
            <a:ext cx="575029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n-lt"/>
                <a:cs typeface="David" panose="020E0502060401010101" pitchFamily="34" charset="-79"/>
              </a:rPr>
              <a:t>Application Layer Protocol Design &amp; Programming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" y="228600"/>
            <a:ext cx="158273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100</a:t>
            </a:r>
          </a:p>
        </p:txBody>
      </p:sp>
      <p:pic>
        <p:nvPicPr>
          <p:cNvPr id="15372" name="Picture 16" descr="http://geektime.com/wp-content/uploads/2013/07/Eighty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303213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894" y="2182931"/>
            <a:ext cx="731520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תכנון ותכנות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פרוטוקול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בשכבת האפליקציה</a:t>
            </a:r>
          </a:p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יש לכתוב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RFC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לפרוטוקול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ולממשו בהתאם.</a:t>
            </a:r>
          </a:p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יש לממש את כל ה"שחקנים" ב-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RFC.</a:t>
            </a:r>
          </a:p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למשל: שרת ולקוח לשליטה מרחוק במחשב, שרת/לקוח להזרמת מוזיקה/וידאו.</a:t>
            </a:r>
          </a:p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כולל ממשק ניהול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Web/Command Line/GUI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6499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E78822-309F-4B50-B951-CC6DFF2125C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/>
          </a:p>
        </p:txBody>
      </p:sp>
      <p:sp>
        <p:nvSpPr>
          <p:cNvPr id="15364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Text Box 15"/>
          <p:cNvSpPr txBox="1">
            <a:spLocks noChangeArrowheads="1"/>
          </p:cNvSpPr>
          <p:nvPr/>
        </p:nvSpPr>
        <p:spPr bwMode="auto">
          <a:xfrm>
            <a:off x="2286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2981325" y="263525"/>
            <a:ext cx="320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Project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45155" y="1524000"/>
            <a:ext cx="225369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n-lt"/>
                <a:cs typeface="David" panose="020E0502060401010101" pitchFamily="34" charset="-79"/>
              </a:rPr>
              <a:t>Tools Visualization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" y="228600"/>
            <a:ext cx="158273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100</a:t>
            </a:r>
          </a:p>
        </p:txBody>
      </p:sp>
      <p:pic>
        <p:nvPicPr>
          <p:cNvPr id="15372" name="Picture 16" descr="http://geektime.com/wp-content/uploads/2013/07/Eighty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303213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2057400"/>
            <a:ext cx="73152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תוכנית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המציגה באופן ויזואלי את אופן הפעולה והתוצאה של כלים ברשתות.</a:t>
            </a:r>
          </a:p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יש לממש את הכלים במסגרת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הפרויקט.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למשל: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ping, </a:t>
            </a:r>
            <a:r>
              <a:rPr lang="en-US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traceroute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9777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E78822-309F-4B50-B951-CC6DFF2125C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/>
          </a:p>
        </p:txBody>
      </p:sp>
      <p:sp>
        <p:nvSpPr>
          <p:cNvPr id="15364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Text Box 15"/>
          <p:cNvSpPr txBox="1">
            <a:spLocks noChangeArrowheads="1"/>
          </p:cNvSpPr>
          <p:nvPr/>
        </p:nvSpPr>
        <p:spPr bwMode="auto">
          <a:xfrm>
            <a:off x="2286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2981325" y="263525"/>
            <a:ext cx="320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Project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3242" y="1524000"/>
            <a:ext cx="405752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n-lt"/>
                <a:cs typeface="David" panose="020E0502060401010101" pitchFamily="34" charset="-79"/>
              </a:rPr>
              <a:t>Router &amp; Switch &amp; Default Gateway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" y="228600"/>
            <a:ext cx="158273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100</a:t>
            </a:r>
          </a:p>
        </p:txBody>
      </p:sp>
      <p:pic>
        <p:nvPicPr>
          <p:cNvPr id="15372" name="Picture 16" descr="http://geektime.com/wp-content/uploads/2013/07/Eighty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303213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2057400"/>
            <a:ext cx="73152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מערכת משולבת של נתב, רכזת ושער גישה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דיפולטי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מקביל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ל"ראוטר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" שיש לכולנו בבית.</a:t>
            </a:r>
          </a:p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דורש לממש על מחשב עם שני כרטיסי רשת (או יותר).</a:t>
            </a:r>
          </a:p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כולל ממשק ניהול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Web/Command Line/GUI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303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D40B62-5CF9-4DBF-B220-E4FDBEC33B0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  <p:sp>
        <p:nvSpPr>
          <p:cNvPr id="7172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7174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Text Box 15"/>
          <p:cNvSpPr txBox="1">
            <a:spLocks noChangeArrowheads="1"/>
          </p:cNvSpPr>
          <p:nvPr/>
        </p:nvSpPr>
        <p:spPr bwMode="auto">
          <a:xfrm>
            <a:off x="2286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e-IL" altLang="en-US" sz="1800"/>
          </a:p>
        </p:txBody>
      </p:sp>
      <p:sp>
        <p:nvSpPr>
          <p:cNvPr id="7177" name="Rectangle 16"/>
          <p:cNvSpPr>
            <a:spLocks noChangeArrowheads="1"/>
          </p:cNvSpPr>
          <p:nvPr/>
        </p:nvSpPr>
        <p:spPr bwMode="auto">
          <a:xfrm>
            <a:off x="2981325" y="263525"/>
            <a:ext cx="320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Project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44800" y="1524000"/>
            <a:ext cx="3454400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/>
              <a:t>The quality of communication</a:t>
            </a:r>
            <a:endParaRPr lang="en-US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228600"/>
            <a:ext cx="158273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100</a:t>
            </a:r>
          </a:p>
        </p:txBody>
      </p:sp>
      <p:pic>
        <p:nvPicPr>
          <p:cNvPr id="7180" name="Picture 16" descr="http://geektime.com/wp-content/uploads/2013/07/Eighty-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303213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1828800" y="3598645"/>
            <a:ext cx="914400" cy="457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Client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400800" y="3581400"/>
            <a:ext cx="914400" cy="457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Client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803525" y="3603625"/>
            <a:ext cx="3556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88" name="TextBox 8"/>
          <p:cNvSpPr txBox="1">
            <a:spLocks noChangeArrowheads="1"/>
          </p:cNvSpPr>
          <p:nvPr/>
        </p:nvSpPr>
        <p:spPr bwMode="auto">
          <a:xfrm>
            <a:off x="3933825" y="3316288"/>
            <a:ext cx="129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UDP</a:t>
            </a:r>
          </a:p>
        </p:txBody>
      </p:sp>
      <p:sp>
        <p:nvSpPr>
          <p:cNvPr id="7189" name="TextBox 9"/>
          <p:cNvSpPr txBox="1">
            <a:spLocks noChangeArrowheads="1"/>
          </p:cNvSpPr>
          <p:nvPr/>
        </p:nvSpPr>
        <p:spPr bwMode="auto">
          <a:xfrm>
            <a:off x="6167438" y="3033713"/>
            <a:ext cx="137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Application</a:t>
            </a:r>
          </a:p>
        </p:txBody>
      </p:sp>
      <p:graphicFrame>
        <p:nvGraphicFramePr>
          <p:cNvPr id="7190" name="Chart 29"/>
          <p:cNvGraphicFramePr>
            <a:graphicFrameLocks/>
          </p:cNvGraphicFramePr>
          <p:nvPr/>
        </p:nvGraphicFramePr>
        <p:xfrm>
          <a:off x="893763" y="1981200"/>
          <a:ext cx="2251075" cy="146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Chart" r:id="rId6" imgW="2261812" imgH="1469263" progId="Excel.Chart.8">
                  <p:embed/>
                </p:oleObj>
              </mc:Choice>
              <mc:Fallback>
                <p:oleObj name="Chart" r:id="rId6" imgW="2261812" imgH="1469263" progId="Excel.Chart.8">
                  <p:embed/>
                  <p:pic>
                    <p:nvPicPr>
                      <p:cNvPr id="0" name="Chart 2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63" y="1981200"/>
                        <a:ext cx="2251075" cy="146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ounded Rectangle 36"/>
          <p:cNvSpPr/>
          <p:nvPr/>
        </p:nvSpPr>
        <p:spPr>
          <a:xfrm>
            <a:off x="944563" y="4495800"/>
            <a:ext cx="2332037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92" name="TextBox 37"/>
          <p:cNvSpPr txBox="1">
            <a:spLocks noChangeArrowheads="1"/>
          </p:cNvSpPr>
          <p:nvPr/>
        </p:nvSpPr>
        <p:spPr bwMode="auto">
          <a:xfrm>
            <a:off x="1219200" y="4618038"/>
            <a:ext cx="1625600" cy="27781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IP</a:t>
            </a:r>
          </a:p>
        </p:txBody>
      </p:sp>
      <p:sp>
        <p:nvSpPr>
          <p:cNvPr id="7193" name="TextBox 47"/>
          <p:cNvSpPr txBox="1">
            <a:spLocks noChangeArrowheads="1"/>
          </p:cNvSpPr>
          <p:nvPr/>
        </p:nvSpPr>
        <p:spPr bwMode="auto">
          <a:xfrm>
            <a:off x="1219200" y="5105400"/>
            <a:ext cx="1625600" cy="2778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Time</a:t>
            </a:r>
          </a:p>
        </p:txBody>
      </p:sp>
      <p:sp>
        <p:nvSpPr>
          <p:cNvPr id="7194" name="TextBox 48"/>
          <p:cNvSpPr txBox="1">
            <a:spLocks noChangeArrowheads="1"/>
          </p:cNvSpPr>
          <p:nvPr/>
        </p:nvSpPr>
        <p:spPr bwMode="auto">
          <a:xfrm>
            <a:off x="1209675" y="5570538"/>
            <a:ext cx="1625600" cy="27781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Count datagram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267200" y="4731208"/>
            <a:ext cx="1143000" cy="8316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Server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5410200" y="4056063"/>
            <a:ext cx="1443038" cy="10985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2743200" y="4056063"/>
            <a:ext cx="1524000" cy="10906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E78822-309F-4B50-B951-CC6DFF2125C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/>
          </a:p>
        </p:txBody>
      </p:sp>
      <p:sp>
        <p:nvSpPr>
          <p:cNvPr id="15364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Text Box 15"/>
          <p:cNvSpPr txBox="1">
            <a:spLocks noChangeArrowheads="1"/>
          </p:cNvSpPr>
          <p:nvPr/>
        </p:nvSpPr>
        <p:spPr bwMode="auto">
          <a:xfrm>
            <a:off x="2286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2981325" y="263525"/>
            <a:ext cx="320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Project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7472" y="1524000"/>
            <a:ext cx="12490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n-lt"/>
                <a:cs typeface="David" panose="020E0502060401010101" pitchFamily="34" charset="-79"/>
              </a:rPr>
              <a:t>Honeypot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" y="228600"/>
            <a:ext cx="158273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100</a:t>
            </a:r>
          </a:p>
        </p:txBody>
      </p:sp>
      <p:pic>
        <p:nvPicPr>
          <p:cNvPr id="15372" name="Picture 16" descr="http://geektime.com/wp-content/uploads/2013/07/Eighty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303213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2057400"/>
            <a:ext cx="73152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מערכת מלכודת דבש שמבצעת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אינטרקציה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עם התוקף של מספר פרוטוקולים בשכבת האפליקציה.</a:t>
            </a:r>
          </a:p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לאחר תכנות המערכת יש להריץ אותה למשך תקופה ולנתח את התעבורה והתקיפות.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6386" name="Picture 2" descr="http://upload.wikimedia.org/wikipedia/commons/7/76/Honeypot_diagr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06247"/>
            <a:ext cx="4267200" cy="331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86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E78822-309F-4B50-B951-CC6DFF2125C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/>
          </a:p>
        </p:txBody>
      </p:sp>
      <p:sp>
        <p:nvSpPr>
          <p:cNvPr id="15364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Text Box 15"/>
          <p:cNvSpPr txBox="1">
            <a:spLocks noChangeArrowheads="1"/>
          </p:cNvSpPr>
          <p:nvPr/>
        </p:nvSpPr>
        <p:spPr bwMode="auto">
          <a:xfrm>
            <a:off x="2286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2981325" y="263525"/>
            <a:ext cx="320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Project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6827" y="1524000"/>
            <a:ext cx="245035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latin typeface="+mn-lt"/>
                <a:cs typeface="David" panose="020E0502060401010101" pitchFamily="34" charset="-79"/>
              </a:rPr>
              <a:t>Visualized </a:t>
            </a:r>
            <a:r>
              <a:rPr lang="en-US" b="1" dirty="0">
                <a:latin typeface="+mn-lt"/>
                <a:cs typeface="David" panose="020E0502060401010101" pitchFamily="34" charset="-79"/>
              </a:rPr>
              <a:t>Simulator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" y="228600"/>
            <a:ext cx="158273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100</a:t>
            </a:r>
          </a:p>
        </p:txBody>
      </p:sp>
      <p:pic>
        <p:nvPicPr>
          <p:cNvPr id="15372" name="Picture 16" descr="http://geektime.com/wp-content/uploads/2013/07/Eighty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303213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2057400"/>
            <a:ext cx="73152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תוכנית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שיוצרת סימולציה של רשת ותעבורת רשת באופן ויזואלי.</a:t>
            </a:r>
          </a:p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דומה ל-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Packet Tracer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של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Cisco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6388" name="Picture 4" descr="http://3.bp.blogspot.com/-XEqgR2pmsoI/T2sZJZ0YIUI/AAAAAAAAAKc/RdBqMZYSNHs/s1600/logicalworkspa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2858323"/>
            <a:ext cx="4267198" cy="346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41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E78822-309F-4B50-B951-CC6DFF2125C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/>
          </a:p>
        </p:txBody>
      </p:sp>
      <p:sp>
        <p:nvSpPr>
          <p:cNvPr id="15364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Text Box 15"/>
          <p:cNvSpPr txBox="1">
            <a:spLocks noChangeArrowheads="1"/>
          </p:cNvSpPr>
          <p:nvPr/>
        </p:nvSpPr>
        <p:spPr bwMode="auto">
          <a:xfrm>
            <a:off x="2286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2981325" y="263525"/>
            <a:ext cx="320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Project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228600"/>
            <a:ext cx="158273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100</a:t>
            </a:r>
          </a:p>
        </p:txBody>
      </p:sp>
      <p:pic>
        <p:nvPicPr>
          <p:cNvPr id="15372" name="Picture 16" descr="http://geektime.com/wp-content/uploads/2013/07/Eighty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303213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66263" y="1572208"/>
            <a:ext cx="4211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developer.android.com/index.html</a:t>
            </a:r>
            <a:endParaRPr lang="en-US" dirty="0"/>
          </a:p>
        </p:txBody>
      </p:sp>
      <p:pic>
        <p:nvPicPr>
          <p:cNvPr id="8194" name="Picture 2" descr="http://developer.android.com/preview/images/l-dev-pre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064" y="2118310"/>
            <a:ext cx="3335872" cy="187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11" y="4144093"/>
            <a:ext cx="6468378" cy="20386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00600" y="4800600"/>
            <a:ext cx="972686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00600" y="5315339"/>
            <a:ext cx="972686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00600" y="4294906"/>
            <a:ext cx="972686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9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E78822-309F-4B50-B951-CC6DFF2125C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/>
          </a:p>
        </p:txBody>
      </p:sp>
      <p:sp>
        <p:nvSpPr>
          <p:cNvPr id="15364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Text Box 15"/>
          <p:cNvSpPr txBox="1">
            <a:spLocks noChangeArrowheads="1"/>
          </p:cNvSpPr>
          <p:nvPr/>
        </p:nvSpPr>
        <p:spPr bwMode="auto">
          <a:xfrm>
            <a:off x="2286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2981325" y="263525"/>
            <a:ext cx="320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Project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67938" y="1524000"/>
            <a:ext cx="160813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latin typeface="+mn-lt"/>
                <a:cs typeface="David" panose="020E0502060401010101" pitchFamily="34" charset="-79"/>
              </a:rPr>
              <a:t>File manager</a:t>
            </a:r>
            <a:endParaRPr lang="en-US" b="1" dirty="0">
              <a:latin typeface="+mn-lt"/>
              <a:cs typeface="David" panose="020E0502060401010101" pitchFamily="34" charset="-79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228600"/>
            <a:ext cx="158273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100</a:t>
            </a:r>
          </a:p>
        </p:txBody>
      </p:sp>
      <p:pic>
        <p:nvPicPr>
          <p:cNvPr id="15372" name="Picture 16" descr="http://geektime.com/wp-content/uploads/2013/07/Eighty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303213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915" y="2887704"/>
            <a:ext cx="3658610" cy="1996992"/>
          </a:xfrm>
          <a:prstGeom prst="rect">
            <a:avLst/>
          </a:prstGeom>
        </p:spPr>
      </p:pic>
      <p:pic>
        <p:nvPicPr>
          <p:cNvPr id="8198" name="Picture 6" descr="http://samlab.ws/soft/totalcmd_th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31602"/>
            <a:ext cx="3636082" cy="258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905000" y="5189496"/>
            <a:ext cx="156966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latin typeface="+mn-lt"/>
                <a:cs typeface="David" panose="020E0502060401010101" pitchFamily="34" charset="-79"/>
              </a:rPr>
              <a:t>Far manager</a:t>
            </a:r>
            <a:endParaRPr lang="en-US" b="1" dirty="0">
              <a:latin typeface="+mn-lt"/>
              <a:cs typeface="David" panose="020E0502060401010101" pitchFamily="34" charset="-79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44467" y="5307503"/>
            <a:ext cx="209115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latin typeface="+mn-lt"/>
                <a:cs typeface="David" panose="020E0502060401010101" pitchFamily="34" charset="-79"/>
              </a:rPr>
              <a:t>Total commander</a:t>
            </a:r>
            <a:endParaRPr lang="en-US" b="1" dirty="0">
              <a:latin typeface="+mn-lt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4680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E78822-309F-4B50-B951-CC6DFF2125C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/>
          </a:p>
        </p:txBody>
      </p:sp>
      <p:sp>
        <p:nvSpPr>
          <p:cNvPr id="15364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Text Box 15"/>
          <p:cNvSpPr txBox="1">
            <a:spLocks noChangeArrowheads="1"/>
          </p:cNvSpPr>
          <p:nvPr/>
        </p:nvSpPr>
        <p:spPr bwMode="auto">
          <a:xfrm>
            <a:off x="2286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2981325" y="263525"/>
            <a:ext cx="320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Project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42425" y="1524000"/>
            <a:ext cx="65915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n-lt"/>
                <a:cs typeface="David" panose="020E0502060401010101" pitchFamily="34" charset="-79"/>
              </a:rPr>
              <a:t>VPN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" y="228600"/>
            <a:ext cx="158273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100</a:t>
            </a:r>
          </a:p>
        </p:txBody>
      </p:sp>
      <p:pic>
        <p:nvPicPr>
          <p:cNvPr id="15372" name="Picture 16" descr="http://geektime.com/wp-content/uploads/2013/07/Eighty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303213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2057400"/>
            <a:ext cx="73152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מערכת רשת פרטית וירטואלית.</a:t>
            </a:r>
          </a:p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למשל: להתחבר לרשת בבית מהכיתה באופן שקוף, כאשר כל התעבורה עוברת מוצפנת דרך האינטרנט.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6390" name="Picture 6" descr="https://www.checkpoint.com/products/vpn-1_clients/images/vpn-1_sc_connec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418" y="3023088"/>
            <a:ext cx="3857164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70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35A177-830F-4844-BF2B-889A7EA7A0F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  <p:sp>
        <p:nvSpPr>
          <p:cNvPr id="9220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9222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9223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Text Box 15"/>
          <p:cNvSpPr txBox="1">
            <a:spLocks noChangeArrowheads="1"/>
          </p:cNvSpPr>
          <p:nvPr/>
        </p:nvSpPr>
        <p:spPr bwMode="auto">
          <a:xfrm>
            <a:off x="2286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e-IL" altLang="en-US" sz="1800"/>
          </a:p>
        </p:txBody>
      </p:sp>
      <p:sp>
        <p:nvSpPr>
          <p:cNvPr id="9225" name="Rectangle 16"/>
          <p:cNvSpPr>
            <a:spLocks noChangeArrowheads="1"/>
          </p:cNvSpPr>
          <p:nvPr/>
        </p:nvSpPr>
        <p:spPr bwMode="auto">
          <a:xfrm>
            <a:off x="2981325" y="263525"/>
            <a:ext cx="320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Project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4800" y="1524000"/>
            <a:ext cx="914400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/>
              <a:t>Sniffer</a:t>
            </a:r>
            <a:endParaRPr lang="en-US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228600"/>
            <a:ext cx="158273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100</a:t>
            </a:r>
          </a:p>
        </p:txBody>
      </p:sp>
      <p:pic>
        <p:nvPicPr>
          <p:cNvPr id="9228" name="Picture 16" descr="http://geektime.com/wp-content/uploads/2013/07/Eighty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303213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2097088"/>
            <a:ext cx="7315200" cy="6461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r" rtl="1">
              <a:defRPr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החל מכלי בסיסי המאפשר לראות את תעבורת הרשת, דרך כלי המאפשר הפרדה לפי פרוטוקולים ועד פירוק וחיפוש ברמת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פאקטות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. כדאי שיהיה ויזואלי.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9230" name="Picture 2" descr="http://www.effetech.com/images/ehs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2846388"/>
            <a:ext cx="4489450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338CF9-DB9B-4D57-9714-113164F9B28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/>
          </a:p>
        </p:txBody>
      </p:sp>
      <p:sp>
        <p:nvSpPr>
          <p:cNvPr id="11268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1270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1271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Text Box 15"/>
          <p:cNvSpPr txBox="1">
            <a:spLocks noChangeArrowheads="1"/>
          </p:cNvSpPr>
          <p:nvPr/>
        </p:nvSpPr>
        <p:spPr bwMode="auto">
          <a:xfrm>
            <a:off x="2286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1273" name="Rectangle 16"/>
          <p:cNvSpPr>
            <a:spLocks noChangeArrowheads="1"/>
          </p:cNvSpPr>
          <p:nvPr/>
        </p:nvSpPr>
        <p:spPr bwMode="auto">
          <a:xfrm>
            <a:off x="2981325" y="263525"/>
            <a:ext cx="320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Project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16313" y="1524000"/>
            <a:ext cx="2111375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n-lt"/>
                <a:cs typeface="David" panose="020E0502060401010101" pitchFamily="34" charset="-79"/>
              </a:rPr>
              <a:t>Network Analyzer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" y="228600"/>
            <a:ext cx="158273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100</a:t>
            </a:r>
          </a:p>
        </p:txBody>
      </p:sp>
      <p:pic>
        <p:nvPicPr>
          <p:cNvPr id="11276" name="Picture 16" descr="http://geektime.com/wp-content/uploads/2013/07/Eighty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303213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1981200"/>
            <a:ext cx="7315200" cy="8302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r" rtl="1">
              <a:defRPr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כלי הממפה את הרשת בה הוא פועל - מציג את הישויות השונות ברשת (וכמה שיותר מידע עליהן - האם זה מחשב/</a:t>
            </a:r>
            <a:r>
              <a:rPr lang="he-IL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ראוטר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/מדפסת/</a:t>
            </a:r>
            <a:r>
              <a:rPr lang="he-IL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וכו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', כתובת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IP, 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כתובת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MAC, 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שירותים שמורצים עליו, פורטים פתוחים, וכו') ואת הקישורים השונים בתוך הרשת. שוב, עדיפות גדולה שההצגה תהיה ויזואלית.</a:t>
            </a:r>
          </a:p>
        </p:txBody>
      </p:sp>
      <p:pic>
        <p:nvPicPr>
          <p:cNvPr id="11278" name="Picture 2" descr="http://img.brothersoft.com/screenshots/softimage/m/maatec_network_analyzer-97311-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2874963"/>
            <a:ext cx="4906963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338CF9-DB9B-4D57-9714-113164F9B28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  <p:sp>
        <p:nvSpPr>
          <p:cNvPr id="11268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1270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1271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Text Box 15"/>
          <p:cNvSpPr txBox="1">
            <a:spLocks noChangeArrowheads="1"/>
          </p:cNvSpPr>
          <p:nvPr/>
        </p:nvSpPr>
        <p:spPr bwMode="auto">
          <a:xfrm>
            <a:off x="2286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1273" name="Rectangle 16"/>
          <p:cNvSpPr>
            <a:spLocks noChangeArrowheads="1"/>
          </p:cNvSpPr>
          <p:nvPr/>
        </p:nvSpPr>
        <p:spPr bwMode="auto">
          <a:xfrm>
            <a:off x="2981325" y="263525"/>
            <a:ext cx="320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Project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9106" y="1524000"/>
            <a:ext cx="194578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n-lt"/>
                <a:cs typeface="David" panose="020E0502060401010101" pitchFamily="34" charset="-79"/>
              </a:rPr>
              <a:t>Packet Analyzer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" y="228600"/>
            <a:ext cx="158273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100</a:t>
            </a:r>
          </a:p>
        </p:txBody>
      </p:sp>
      <p:pic>
        <p:nvPicPr>
          <p:cNvPr id="11276" name="Picture 16" descr="http://geektime.com/wp-content/uploads/2013/07/Eighty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303213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1981200"/>
            <a:ext cx="731520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r" rtl="1">
              <a:defRPr/>
            </a:pPr>
            <a:r>
              <a:rPr lang="he-IL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תוכנית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 המציגה מידע מחולץ מתוך </a:t>
            </a:r>
            <a:r>
              <a:rPr lang="he-IL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הפאקטות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 עצמן.</a:t>
            </a:r>
          </a:p>
          <a:p>
            <a:pPr algn="r" rtl="1">
              <a:defRPr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הבנת וניתוח </a:t>
            </a:r>
            <a:r>
              <a:rPr lang="he-IL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הפקטות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 נעשה ע"י הסנפה של הרשת.</a:t>
            </a:r>
          </a:p>
          <a:p>
            <a:pPr algn="r" rtl="1">
              <a:defRPr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יכול להיות גנרי (כמו 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Wireshark </a:t>
            </a:r>
            <a:r>
              <a:rPr lang="he-IL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) או 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ממוקד </a:t>
            </a:r>
            <a:r>
              <a:rPr lang="he-IL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לפרוטוקל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/ים (כמו הצגה וניתוח מפורט יותר של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HTTP).</a:t>
            </a:r>
          </a:p>
          <a:p>
            <a:pPr algn="r" rtl="1">
              <a:defRPr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עדיפות להצגה ויזואלית.</a:t>
            </a:r>
          </a:p>
        </p:txBody>
      </p:sp>
      <p:pic>
        <p:nvPicPr>
          <p:cNvPr id="14338" name="Picture 2" descr="http://www.packet-sniffer.net/images/ed_h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3358644"/>
            <a:ext cx="4051300" cy="310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36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338CF9-DB9B-4D57-9714-113164F9B28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/>
          </a:p>
        </p:txBody>
      </p:sp>
      <p:sp>
        <p:nvSpPr>
          <p:cNvPr id="11268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1270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1271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Text Box 15"/>
          <p:cNvSpPr txBox="1">
            <a:spLocks noChangeArrowheads="1"/>
          </p:cNvSpPr>
          <p:nvPr/>
        </p:nvSpPr>
        <p:spPr bwMode="auto">
          <a:xfrm>
            <a:off x="2286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1273" name="Rectangle 16"/>
          <p:cNvSpPr>
            <a:spLocks noChangeArrowheads="1"/>
          </p:cNvSpPr>
          <p:nvPr/>
        </p:nvSpPr>
        <p:spPr bwMode="auto">
          <a:xfrm>
            <a:off x="2981325" y="263525"/>
            <a:ext cx="320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Project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15750" y="1524000"/>
            <a:ext cx="211250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n-lt"/>
                <a:cs typeface="David" panose="020E0502060401010101" pitchFamily="34" charset="-79"/>
              </a:rPr>
              <a:t>Network Analyzer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" y="228600"/>
            <a:ext cx="158273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100</a:t>
            </a:r>
          </a:p>
        </p:txBody>
      </p:sp>
      <p:pic>
        <p:nvPicPr>
          <p:cNvPr id="11276" name="Picture 16" descr="http://geektime.com/wp-content/uploads/2013/07/Eighty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303213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1981200"/>
            <a:ext cx="731520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r" rtl="1">
              <a:defRPr/>
            </a:pPr>
            <a:r>
              <a:rPr lang="he-IL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תוכנית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 המציגה את הישויות ברשת באופן </a:t>
            </a:r>
            <a:r>
              <a:rPr lang="he-IL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טקסוטאלי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 או ויזואלי.</a:t>
            </a:r>
          </a:p>
          <a:p>
            <a:pPr algn="r" rtl="1">
              <a:defRPr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הבנת וניתוח </a:t>
            </a:r>
            <a:r>
              <a:rPr lang="he-IL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היישויות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 נעשה ע"י הסנפה של הרשת.</a:t>
            </a:r>
          </a:p>
          <a:p>
            <a:pPr algn="r" rtl="1">
              <a:defRPr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התוכנית מציגה עבור כל </a:t>
            </a:r>
            <a:r>
              <a:rPr lang="he-IL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יישות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 פרטים נוספים שניתן ללמוד מההסנפה.</a:t>
            </a:r>
          </a:p>
          <a:p>
            <a:pPr algn="r" rtl="1">
              <a:defRPr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עדיפות להצגה ויזואלית.</a:t>
            </a:r>
          </a:p>
          <a:p>
            <a:pPr algn="r" rtl="1">
              <a:defRPr/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למשל: ציור גרף של הרשת, כאשר </a:t>
            </a:r>
            <a:r>
              <a:rPr lang="he-IL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הקודקודים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 הם מחשבים (לפי כתובת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IP), 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והקשתות הם חיבורים בניהם (כמו </a:t>
            </a:r>
            <a:r>
              <a:rPr lang="he-IL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סשן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TCP</a:t>
            </a:r>
            <a:r>
              <a:rPr lang="he-IL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).</a:t>
            </a:r>
            <a:endParaRPr lang="he-IL" sz="1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5362" name="Picture 2" descr="http://img.brothersoft.com/screenshots/softimage/m/maatec_network_analyzer-97311-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72" y="3549256"/>
            <a:ext cx="4089826" cy="292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74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733E11-2A29-42B3-85D2-C4DC815282B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/>
          </a:p>
        </p:txBody>
      </p:sp>
      <p:sp>
        <p:nvSpPr>
          <p:cNvPr id="13316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3317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3318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3319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Text Box 15"/>
          <p:cNvSpPr txBox="1">
            <a:spLocks noChangeArrowheads="1"/>
          </p:cNvSpPr>
          <p:nvPr/>
        </p:nvSpPr>
        <p:spPr bwMode="auto">
          <a:xfrm>
            <a:off x="2286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3321" name="Rectangle 16"/>
          <p:cNvSpPr>
            <a:spLocks noChangeArrowheads="1"/>
          </p:cNvSpPr>
          <p:nvPr/>
        </p:nvSpPr>
        <p:spPr bwMode="auto">
          <a:xfrm>
            <a:off x="2981325" y="263525"/>
            <a:ext cx="320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Project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22750" y="1524000"/>
            <a:ext cx="698500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n-lt"/>
                <a:cs typeface="David" panose="020E0502060401010101" pitchFamily="34" charset="-79"/>
              </a:rPr>
              <a:t>Chat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" y="228600"/>
            <a:ext cx="158273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100</a:t>
            </a:r>
          </a:p>
        </p:txBody>
      </p:sp>
      <p:pic>
        <p:nvPicPr>
          <p:cNvPr id="13324" name="Picture 16" descr="http://geektime.com/wp-content/uploads/2013/07/Eighty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303213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2097088"/>
            <a:ext cx="7315200" cy="6461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r" rtl="1">
              <a:defRPr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מימוש ויזואלי (ויפה) של צ'אט מרובה משתתפים. גם צד שרת, גם צד לקוח. יכולת התנהלות בקבוצות, שליחת קבצים (רצוי מוצפן) ועוד. </a:t>
            </a:r>
          </a:p>
        </p:txBody>
      </p:sp>
      <p:pic>
        <p:nvPicPr>
          <p:cNvPr id="13326" name="Picture 4" descr="http://90kids.com/wp-content/uploads/2013/08/Aol-chat-ro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3171825"/>
            <a:ext cx="38481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E78822-309F-4B50-B951-CC6DFF2125C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/>
          </a:p>
        </p:txBody>
      </p:sp>
      <p:sp>
        <p:nvSpPr>
          <p:cNvPr id="15364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Text Box 15"/>
          <p:cNvSpPr txBox="1">
            <a:spLocks noChangeArrowheads="1"/>
          </p:cNvSpPr>
          <p:nvPr/>
        </p:nvSpPr>
        <p:spPr bwMode="auto">
          <a:xfrm>
            <a:off x="2286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2981325" y="263525"/>
            <a:ext cx="320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Project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49713" y="1524000"/>
            <a:ext cx="1044575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/>
              <a:t>Firewall</a:t>
            </a:r>
            <a:endParaRPr lang="en-US" b="1" dirty="0">
              <a:latin typeface="+mn-lt"/>
              <a:cs typeface="David" panose="020E0502060401010101" pitchFamily="34" charset="-79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228600"/>
            <a:ext cx="158273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100</a:t>
            </a:r>
          </a:p>
        </p:txBody>
      </p:sp>
      <p:pic>
        <p:nvPicPr>
          <p:cNvPr id="15372" name="Picture 16" descr="http://geektime.com/wp-content/uploads/2013/07/Eighty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303213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2097088"/>
            <a:ext cx="73152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r" rtl="1">
              <a:defRPr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חומת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אש מבצעת את אותה פעולה שמבצעת נעילת הדלת הראשית בבית שלך - היא מונעת מפורצים (במקרה זה, פורצי מחשבים (האקרים) ותוכנות זדוניות) להיכנס. </a:t>
            </a:r>
          </a:p>
        </p:txBody>
      </p:sp>
      <p:pic>
        <p:nvPicPr>
          <p:cNvPr id="8194" name="Picture 2" descr="http://microsoftsupportnow.com/wp-content/uploads/2012/05/23535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17496"/>
            <a:ext cx="4267200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08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E78822-309F-4B50-B951-CC6DFF2125C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/>
          </a:p>
        </p:txBody>
      </p:sp>
      <p:sp>
        <p:nvSpPr>
          <p:cNvPr id="15364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Text Box 15"/>
          <p:cNvSpPr txBox="1">
            <a:spLocks noChangeArrowheads="1"/>
          </p:cNvSpPr>
          <p:nvPr/>
        </p:nvSpPr>
        <p:spPr bwMode="auto">
          <a:xfrm>
            <a:off x="2286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2981325" y="263525"/>
            <a:ext cx="320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Project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0784" y="1524000"/>
            <a:ext cx="326243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/>
              <a:t>Scanner(Firewall/IDS/Proxy)</a:t>
            </a:r>
            <a:endParaRPr lang="en-US" b="1" dirty="0">
              <a:latin typeface="+mn-lt"/>
              <a:cs typeface="David" panose="020E0502060401010101" pitchFamily="34" charset="-79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228600"/>
            <a:ext cx="158273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100</a:t>
            </a:r>
          </a:p>
        </p:txBody>
      </p:sp>
      <p:pic>
        <p:nvPicPr>
          <p:cNvPr id="15372" name="Picture 16" descr="http://geektime.com/wp-content/uploads/2013/07/Eighty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303213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2097405"/>
            <a:ext cx="7315200" cy="28473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vert="horz" anchor="t">
            <a:spAutoFit/>
          </a:bodyPr>
          <a:lstStyle/>
          <a:p>
            <a:pPr marL="0" indent="0" rtl="1" algn="r" fontAlgn="base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מכונת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שיקוף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הסנפה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של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פקטות,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ניתוחן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וביצוע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פעולה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בהתאם.</a:t>
            </a:r>
            <a:endParaRPr lang="ko-KR" altLang="en-US" sz="1800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rtl="1" algn="r" fontAlgn="base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הניתוח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והפעולה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יכולה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להיות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ברמה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אחת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או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יותר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במודל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5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השכבות.</a:t>
            </a:r>
            <a:endParaRPr lang="ko-KR" altLang="en-US" sz="1800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rtl="1" algn="r" fontAlgn="base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ניתן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להשתמש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באלוגריתמי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בינה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מלאכותית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בשביל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החלטה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על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הפעולה.</a:t>
            </a:r>
            <a:endParaRPr lang="ko-KR" altLang="en-US" sz="1800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rtl="1" algn="r" fontAlgn="base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שלד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לכך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הוא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תרגיל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מכונת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השיקוף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שהיה.</a:t>
            </a:r>
            <a:endParaRPr lang="ko-KR" altLang="en-US" sz="1800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rtl="1" algn="r" fontAlgn="base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כולל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ממשק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ניהול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en-US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</a:rPr>
              <a:t>Web/Command Line/GUI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ko-KR" altLang="en-US" sz="1800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rtl="1" algn="r" fontAlgn="base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למשל:</a:t>
            </a:r>
            <a:endParaRPr lang="ko-KR" altLang="en-US" sz="1800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rtl="1" algn="r" fontAlgn="base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זיהוי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תקיפות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שונות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שלמדנו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כמו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en-US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</a:rPr>
              <a:t>Smurf, ARP Poisoning, IP Spoofing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ko-KR" altLang="en-US" sz="1800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rtl="1" algn="r" fontAlgn="base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זיהוי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העברה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של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מידע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אישי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ב-</a:t>
            </a:r>
            <a:r>
              <a:rPr lang="en-US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</a:rPr>
              <a:t>HTTP</a:t>
            </a:r>
            <a:endParaRPr lang="ko-KR" altLang="en-US" sz="1800" dirty="0" smtClean="0">
              <a:solidFill>
                <a:srgbClr val="000000"/>
              </a:solidFill>
              <a:latin typeface="David" charset="0"/>
              <a:ea typeface="David" charset="0"/>
            </a:endParaRPr>
          </a:p>
          <a:p>
            <a:pPr marL="0" indent="0" rtl="1" algn="r" fontAlgn="base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חסימה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של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כתובות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en-US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</a:rPr>
              <a:t>IP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ו-</a:t>
            </a:r>
            <a:r>
              <a:rPr lang="en-US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</a:rPr>
              <a:t>Ports 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דורש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שני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כרטיסי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רשת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לפחות.</a:t>
            </a:r>
            <a:endParaRPr lang="ko-KR" altLang="en-US" sz="1800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rtl="1" algn="r" fontAlgn="base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זיהוי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תעבורה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חריגה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ברשת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לפי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זמן/כתובת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en-US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</a:rPr>
              <a:t>IP/...</a:t>
            </a:r>
            <a:endParaRPr lang="ko-KR" altLang="en-US" sz="1800" dirty="0" smtClean="0">
              <a:solidFill>
                <a:srgbClr val="000000"/>
              </a:solidFill>
              <a:latin typeface="David" charset="0"/>
              <a:ea typeface="Davi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645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AppVersion>12.000</AppVersion>
  <Characters>0</Characters>
  <CharactersWithSpaces>0</CharactersWithSpaces>
  <DocSecurity>0</DocSecurity>
  <HyperlinksChanged>false</HyperlinksChanged>
  <Lines>0</Lines>
  <LinksUpToDate>false</LinksUpToDate>
  <Pages>24</Pages>
  <Paragraphs>230</Paragraphs>
  <Words>885</Words>
  <TotalTime>0</TotalTime>
  <MMClips>0</MMClips>
  <ScaleCrop>false</ScaleCrop>
  <HeadingPairs>
    <vt:vector size="2" baseType="variant">
      <vt:variant>
        <vt:lpstr>제목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User</dc:creator>
  <cp:lastModifiedBy>js3104</cp:lastModifiedBy>
  <dc:title>Slide 1</dc:title>
  <dcterms:modified xsi:type="dcterms:W3CDTF">2015-06-25T04:24:08Z</dcterms:modified>
</cp:coreProperties>
</file>