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6" r:id="rId2"/>
    <p:sldId id="297" r:id="rId3"/>
    <p:sldId id="298" r:id="rId4"/>
    <p:sldId id="299" r:id="rId5"/>
    <p:sldId id="301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DDDDD"/>
    <a:srgbClr val="FFFF99"/>
    <a:srgbClr val="C0C0C0"/>
    <a:srgbClr val="669999"/>
    <a:srgbClr val="6666CC"/>
    <a:srgbClr val="33CC33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157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3118FA1-E17B-4552-BCE5-07606D944BF9}" type="datetimeFigureOut">
              <a:rPr lang="en-US"/>
              <a:pPr>
                <a:defRPr/>
              </a:pPr>
              <a:t>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7FB5D8-598E-4E49-82FA-FEA1BB434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4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7018C16-00CF-417B-9543-426AA2F9F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7533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9DFF64-8146-4690-BCC8-ACA6C918C55E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913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9DFF64-8146-4690-BCC8-ACA6C918C55E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279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9DFF64-8146-4690-BCC8-ACA6C918C55E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644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9DFF64-8146-4690-BCC8-ACA6C918C55E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6604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9DFF64-8146-4690-BCC8-ACA6C918C55E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30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13C87-6124-4E9A-905A-D79495038421}" type="datetime10">
              <a:rPr lang="en-US"/>
              <a:pPr>
                <a:defRPr/>
              </a:pPr>
              <a:t>14:11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C352C-5491-4ADD-B0DA-1C8EDAE43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2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0FDCF-F5FC-4D1C-B3D3-4A0CA3AFEB0C}" type="datetime10">
              <a:rPr lang="en-US"/>
              <a:pPr>
                <a:defRPr/>
              </a:pPr>
              <a:t>14:11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D720C-28F2-4BDB-9A42-923CE76BD0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09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F710F-2A33-416B-AC7A-E18A9B5EFC03}" type="datetime10">
              <a:rPr lang="en-US"/>
              <a:pPr>
                <a:defRPr/>
              </a:pPr>
              <a:t>14:11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1A056-219A-4A02-ABE4-8BDAFEA5C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703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5C57D-903E-4B17-8212-8C47C1784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78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D31E4-C644-42DD-97A3-BEF7027F7DEE}" type="datetime10">
              <a:rPr lang="en-US"/>
              <a:pPr>
                <a:defRPr/>
              </a:pPr>
              <a:t>14:11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BC192-3F2B-4D46-ACCA-C2A9E4663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420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3F31D-2C17-466E-882A-299072A8F3BC}" type="datetime10">
              <a:rPr lang="en-US"/>
              <a:pPr>
                <a:defRPr/>
              </a:pPr>
              <a:t>14:11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45F76-29DE-4BE8-AC87-2034FF80C6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214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53D64-EFC5-4D43-A40D-6D86AA87474A}" type="datetime10">
              <a:rPr lang="en-US"/>
              <a:pPr>
                <a:defRPr/>
              </a:pPr>
              <a:t>14:11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5554C-EFDD-4785-89CC-98CC52CB2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51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3EF66-D630-4FA3-8C0D-00B825BD0001}" type="datetime10">
              <a:rPr lang="en-US"/>
              <a:pPr>
                <a:defRPr/>
              </a:pPr>
              <a:t>14:11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F6043-DBEA-4CF6-8282-F79235B1B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3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45D80-E61D-4CF0-BFA3-CE091B78413C}" type="datetime10">
              <a:rPr lang="en-US"/>
              <a:pPr>
                <a:defRPr/>
              </a:pPr>
              <a:t>14:11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34279-C50C-426C-9D9A-3952B81D6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50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40CB7-6B24-4D9B-B8EF-D74BCA4B242B}" type="datetime10">
              <a:rPr lang="en-US"/>
              <a:pPr>
                <a:defRPr/>
              </a:pPr>
              <a:t>14:11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0E2E9-5ED0-4F21-96D2-EB30F7B14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02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AAFF8-1446-48D0-8422-0A1308BA5A34}" type="datetime10">
              <a:rPr lang="en-US"/>
              <a:pPr>
                <a:defRPr/>
              </a:pPr>
              <a:t>14:11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6E793-E183-44EA-8095-9BA380386C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17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670AE-2E75-4EC1-8B27-A684B7CAF735}" type="datetime10">
              <a:rPr lang="en-US"/>
              <a:pPr>
                <a:defRPr/>
              </a:pPr>
              <a:t>14:11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2F7A9-B09A-406C-981A-761BF6E4C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30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D7CD466-0DA7-4797-B279-E746ED781372}" type="datetime10">
              <a:rPr lang="en-US"/>
              <a:pPr>
                <a:defRPr/>
              </a:pPr>
              <a:t>14:11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C0C0C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B68C628-B54E-48ED-AE2A-AA982F1D1D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  <p:sldLayoutId id="214748392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D8373B-5AB2-4AC5-BE24-42F1BFE62FB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9220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9221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9222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9223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Rectangle 16"/>
          <p:cNvSpPr>
            <a:spLocks noChangeArrowheads="1"/>
          </p:cNvSpPr>
          <p:nvPr/>
        </p:nvSpPr>
        <p:spPr bwMode="auto">
          <a:xfrm>
            <a:off x="2981325" y="152400"/>
            <a:ext cx="3200400" cy="1077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smtClean="0">
                <a:solidFill>
                  <a:schemeClr val="bg1"/>
                </a:solidFill>
              </a:rPr>
              <a:t>Memory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3" name="Rectangle 2"/>
          <p:cNvSpPr/>
          <p:nvPr/>
        </p:nvSpPr>
        <p:spPr>
          <a:xfrm>
            <a:off x="3614046" y="1600200"/>
            <a:ext cx="191591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marL="0" marR="0" algn="ctr" rtl="1">
              <a:spcBef>
                <a:spcPts val="1200"/>
              </a:spcBef>
              <a:spcAft>
                <a:spcPts val="300"/>
              </a:spcAft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זיכרון וירטואלי/פיזי</a:t>
            </a:r>
            <a:endParaRPr lang="en-US" b="1" dirty="0">
              <a:effectLst/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3" name="Content Placeholder 1"/>
          <p:cNvSpPr>
            <a:spLocks noGrp="1"/>
          </p:cNvSpPr>
          <p:nvPr>
            <p:ph idx="4294967295"/>
          </p:nvPr>
        </p:nvSpPr>
        <p:spPr>
          <a:xfrm>
            <a:off x="3488028" y="2176253"/>
            <a:ext cx="4741571" cy="338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 algn="r" rtl="1">
              <a:buNone/>
            </a:pPr>
            <a:r>
              <a:rPr lang="he-IL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זיכרון פיזי – כמה זיכרון </a:t>
            </a:r>
            <a:r>
              <a:rPr lang="en-US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RAM</a:t>
            </a:r>
            <a:r>
              <a:rPr lang="he-IL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 באמת יש לכם במחשב</a:t>
            </a: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endParaRPr lang="he-IL" sz="1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026" name="Picture 2" descr="http://notebooks.com/wp-content/uploads/2013/10/shutterstock_13327719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110897"/>
            <a:ext cx="2099259" cy="1390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ontent Placeholder 1"/>
          <p:cNvSpPr>
            <a:spLocks noGrp="1"/>
          </p:cNvSpPr>
          <p:nvPr>
            <p:ph idx="4294967295"/>
          </p:nvPr>
        </p:nvSpPr>
        <p:spPr>
          <a:xfrm>
            <a:off x="4047350" y="2948822"/>
            <a:ext cx="2743199" cy="338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en-US" sz="1800" dirty="0" smtClean="0">
                <a:cs typeface="David" panose="020E0502060401010101" pitchFamily="34" charset="-79"/>
              </a:rPr>
              <a:t>Random access memory</a:t>
            </a:r>
            <a:endParaRPr lang="he-IL" sz="1800" dirty="0" smtClean="0">
              <a:cs typeface="David" panose="020E0502060401010101" pitchFamily="34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7285" y="3788673"/>
            <a:ext cx="4149430" cy="263420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886200" y="4767784"/>
            <a:ext cx="2057400" cy="7948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6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D8373B-5AB2-4AC5-BE24-42F1BFE62FB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9220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9221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9222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9223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4" name="Rectangle 13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13" name="Content Placeholder 1"/>
          <p:cNvSpPr>
            <a:spLocks noGrp="1"/>
          </p:cNvSpPr>
          <p:nvPr>
            <p:ph idx="4294967295"/>
          </p:nvPr>
        </p:nvSpPr>
        <p:spPr>
          <a:xfrm>
            <a:off x="914400" y="1524000"/>
            <a:ext cx="7315200" cy="338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 algn="r" rtl="1">
              <a:buNone/>
            </a:pPr>
            <a:r>
              <a:rPr lang="he-IL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זיכרון פיזי – כמה זיכרון </a:t>
            </a:r>
            <a:r>
              <a:rPr lang="en-US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RAM</a:t>
            </a:r>
            <a:r>
              <a:rPr lang="he-IL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 באמת יש לכם במחשב</a:t>
            </a: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endParaRPr lang="he-IL" sz="1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0794" y="3362325"/>
            <a:ext cx="3924300" cy="600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0794" y="2064358"/>
            <a:ext cx="3895725" cy="10953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14400" y="4460052"/>
            <a:ext cx="7315200" cy="92333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C:\Users\Anatoly&gt;systeminfo | find "Physical Memory"</a:t>
            </a:r>
          </a:p>
          <a:p>
            <a:r>
              <a:rPr lang="en-US" dirty="0">
                <a:solidFill>
                  <a:schemeClr val="bg1"/>
                </a:solidFill>
              </a:rPr>
              <a:t>Total Physical Memory:     16,283 MB</a:t>
            </a:r>
          </a:p>
          <a:p>
            <a:r>
              <a:rPr lang="en-US" dirty="0">
                <a:solidFill>
                  <a:schemeClr val="bg1"/>
                </a:solidFill>
              </a:rPr>
              <a:t>Available Physical Memory: 12,032 MB</a:t>
            </a: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2981325" y="152400"/>
            <a:ext cx="3200400" cy="1077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smtClean="0">
                <a:solidFill>
                  <a:schemeClr val="bg1"/>
                </a:solidFill>
              </a:rPr>
              <a:t>Memory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43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D8373B-5AB2-4AC5-BE24-42F1BFE62FB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9220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9221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9222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9223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3" name="Rectangle 2"/>
          <p:cNvSpPr/>
          <p:nvPr/>
        </p:nvSpPr>
        <p:spPr>
          <a:xfrm>
            <a:off x="3614046" y="1600200"/>
            <a:ext cx="191591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marL="0" marR="0" algn="ctr" rtl="1">
              <a:spcBef>
                <a:spcPts val="1200"/>
              </a:spcBef>
              <a:spcAft>
                <a:spcPts val="300"/>
              </a:spcAft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זיכרון וירטואלי/פיזי</a:t>
            </a:r>
            <a:endParaRPr lang="en-US" b="1" dirty="0">
              <a:effectLst/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3" name="Content Placeholder 1"/>
          <p:cNvSpPr>
            <a:spLocks noGrp="1"/>
          </p:cNvSpPr>
          <p:nvPr>
            <p:ph idx="4294967295"/>
          </p:nvPr>
        </p:nvSpPr>
        <p:spPr>
          <a:xfrm>
            <a:off x="914400" y="2311781"/>
            <a:ext cx="7315200" cy="30815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pPr algn="r" rtl="1"/>
            <a:r>
              <a:rPr lang="he-IL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זיכרון וירטואלי</a:t>
            </a:r>
          </a:p>
          <a:p>
            <a:pPr lvl="1" algn="r" rtl="1"/>
            <a:r>
              <a:rPr lang="he-IL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ה-</a:t>
            </a:r>
            <a:r>
              <a:rPr lang="en-US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Kernel</a:t>
            </a:r>
            <a:r>
              <a:rPr lang="he-IL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 "משקר" לכל תהליך שיכול להיות לו 2 ג'יגה שלמים משל </a:t>
            </a:r>
            <a:r>
              <a:rPr lang="he-IL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עצמו</a:t>
            </a:r>
            <a:r>
              <a:rPr lang="en-US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en-US" sz="180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(ב-32 ביט) או 8 טרה ב-</a:t>
            </a:r>
            <a:r>
              <a:rPr lang="en-US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64</a:t>
            </a:r>
            <a:r>
              <a:rPr lang="he-IL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 ביט.</a:t>
            </a:r>
          </a:p>
          <a:p>
            <a:pPr lvl="1" algn="r" rtl="1"/>
            <a:r>
              <a:rPr lang="he-IL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לא כל הזיכרון של כל התהליכים נכנס כל הזמן בזיכרון הפיזי.</a:t>
            </a:r>
          </a:p>
          <a:p>
            <a:pPr lvl="1" algn="r" rtl="1"/>
            <a:r>
              <a:rPr lang="he-IL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לכן ה-</a:t>
            </a:r>
            <a:r>
              <a:rPr lang="en-US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Kernel</a:t>
            </a:r>
            <a:r>
              <a:rPr lang="he-IL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 "משקר" לתהליכים, כדי שהוא יוכל לשנות להם את מבנה הזיכרון מבלי שהם ירגישו.</a:t>
            </a:r>
          </a:p>
          <a:p>
            <a:pPr lvl="2" algn="r" rtl="1"/>
            <a:r>
              <a:rPr lang="he-IL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דוגמא לכך היא שכדי לחסוך ב-</a:t>
            </a:r>
            <a:r>
              <a:rPr lang="en-US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RAM</a:t>
            </a:r>
            <a:r>
              <a:rPr lang="he-IL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, הזיכרון של תהליכים שלא בשימוש עלול להכתב לדיסק וכך לפנות את ה-</a:t>
            </a:r>
            <a:r>
              <a:rPr lang="en-US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RAM</a:t>
            </a:r>
            <a:r>
              <a:rPr lang="he-IL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algn="r" rtl="1"/>
            <a:r>
              <a:rPr lang="he-IL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מעשית כמעט כולם (כולל רוב ה-</a:t>
            </a:r>
            <a:r>
              <a:rPr lang="en-US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kernel</a:t>
            </a:r>
            <a:r>
              <a:rPr lang="he-IL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) מתעסקים עם זכרון וירטואלי, וכך גם אנחנו רוב הזמן.</a:t>
            </a: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2981325" y="152400"/>
            <a:ext cx="3200400" cy="1077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smtClean="0">
                <a:solidFill>
                  <a:schemeClr val="bg1"/>
                </a:solidFill>
              </a:rPr>
              <a:t>Memory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70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D8373B-5AB2-4AC5-BE24-42F1BFE62FB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9220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9221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9222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9223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4" name="Rectangle 13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3" name="Rectangle 2"/>
          <p:cNvSpPr/>
          <p:nvPr/>
        </p:nvSpPr>
        <p:spPr>
          <a:xfrm>
            <a:off x="3864115" y="1600200"/>
            <a:ext cx="141577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marL="0" marR="0" algn="ctr" rtl="1">
              <a:spcBef>
                <a:spcPts val="1200"/>
              </a:spcBef>
              <a:spcAft>
                <a:spcPts val="300"/>
              </a:spcAft>
            </a:pP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"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תוכנית רצה"</a:t>
            </a:r>
          </a:p>
        </p:txBody>
      </p:sp>
      <p:sp>
        <p:nvSpPr>
          <p:cNvPr id="13" name="Content Placeholder 1"/>
          <p:cNvSpPr>
            <a:spLocks noGrp="1"/>
          </p:cNvSpPr>
          <p:nvPr>
            <p:ph idx="4294967295"/>
          </p:nvPr>
        </p:nvSpPr>
        <p:spPr>
          <a:xfrm>
            <a:off x="914400" y="2311781"/>
            <a:ext cx="7315200" cy="210781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pPr algn="r" rtl="1"/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מה רץ?</a:t>
            </a:r>
          </a:p>
          <a:p>
            <a:pPr algn="r" rtl="1"/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איך רץ?</a:t>
            </a:r>
          </a:p>
          <a:p>
            <a:pPr algn="r" rtl="1"/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מתי רץ?</a:t>
            </a:r>
          </a:p>
          <a:p>
            <a:pPr algn="r" rtl="1"/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איפה רץ?</a:t>
            </a:r>
          </a:p>
          <a:p>
            <a:pPr algn="r" rtl="1"/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כל אלה שאלות שהתהליך לא יודע לענות עליהן. היצור שאחראי על התשובות </a:t>
            </a:r>
            <a:r>
              <a:rPr lang="he-IL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הוא ה-הליך </a:t>
            </a:r>
            <a:r>
              <a:rPr lang="en-US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(Thread)</a:t>
            </a:r>
            <a:r>
              <a:rPr lang="he-IL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2981325" y="152400"/>
            <a:ext cx="3200400" cy="1077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smtClean="0">
                <a:solidFill>
                  <a:schemeClr val="bg1"/>
                </a:solidFill>
              </a:rPr>
              <a:t>Memory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89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D8373B-5AB2-4AC5-BE24-42F1BFE62FB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9220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9221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9222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9223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2216862"/>
            <a:ext cx="73152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109728" lvl="1" algn="r" rtl="1">
              <a:spcBef>
                <a:spcPts val="400"/>
              </a:spcBef>
              <a:buSzPct val="68000"/>
            </a:pPr>
            <a:r>
              <a:rPr lang="en-US" dirty="0" smtClean="0"/>
              <a:t>Process</a:t>
            </a:r>
            <a:r>
              <a:rPr lang="he-IL" dirty="0" smtClean="0"/>
              <a:t>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אחראי על משאבים, </a:t>
            </a:r>
            <a:r>
              <a:rPr lang="en-US" dirty="0">
                <a:latin typeface="David" panose="020E0502060401010101" pitchFamily="34" charset="-79"/>
                <a:cs typeface="David" panose="020E0502060401010101" pitchFamily="34" charset="-79"/>
              </a:rPr>
              <a:t>Thread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אחראי על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ריצה.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819400" y="1540891"/>
            <a:ext cx="35052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109728" algn="ctr" rtl="1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הבדל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בין </a:t>
            </a:r>
            <a:r>
              <a:rPr lang="en-US" b="1" dirty="0"/>
              <a:t>Process</a:t>
            </a:r>
            <a:r>
              <a:rPr lang="he-IL" b="1" dirty="0"/>
              <a:t> ל-</a:t>
            </a:r>
            <a:r>
              <a:rPr lang="en-US" b="1" dirty="0" smtClean="0"/>
              <a:t>Thread</a:t>
            </a:r>
            <a:r>
              <a:rPr lang="he-IL" b="1" dirty="0" smtClean="0"/>
              <a:t>.</a:t>
            </a:r>
            <a:endParaRPr lang="he-IL" b="1" dirty="0"/>
          </a:p>
        </p:txBody>
      </p:sp>
      <p:sp>
        <p:nvSpPr>
          <p:cNvPr id="15" name="Rectangle 14"/>
          <p:cNvSpPr/>
          <p:nvPr/>
        </p:nvSpPr>
        <p:spPr>
          <a:xfrm>
            <a:off x="914400" y="2858869"/>
            <a:ext cx="73152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109728" lvl="1" algn="r" rtl="1">
              <a:spcBef>
                <a:spcPts val="400"/>
              </a:spcBef>
              <a:buSzPct val="68000"/>
            </a:pPr>
            <a:r>
              <a:rPr lang="he-IL" dirty="0"/>
              <a:t>ב-</a:t>
            </a:r>
            <a:r>
              <a:rPr lang="en-US" dirty="0"/>
              <a:t>Process</a:t>
            </a:r>
            <a:r>
              <a:rPr lang="he-IL" dirty="0"/>
              <a:t>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אחד יכולים להיות כמה </a:t>
            </a:r>
            <a:r>
              <a:rPr lang="en-US" dirty="0"/>
              <a:t>Thread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-ים, אבל חייב להיות לפחות אחד.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23925" y="3544669"/>
            <a:ext cx="731520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109728" lvl="1" algn="r" rtl="1">
              <a:spcBef>
                <a:spcPts val="400"/>
              </a:spcBef>
              <a:buSzPct val="68000"/>
            </a:pPr>
            <a:r>
              <a:rPr lang="he-IL" dirty="0"/>
              <a:t>כל ה-</a:t>
            </a:r>
            <a:r>
              <a:rPr lang="en-US" dirty="0"/>
              <a:t>Thread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-ים באותו </a:t>
            </a:r>
            <a:r>
              <a:rPr lang="he-IL" dirty="0"/>
              <a:t>ה-</a:t>
            </a:r>
            <a:r>
              <a:rPr lang="en-US" dirty="0"/>
              <a:t>Process</a:t>
            </a:r>
            <a:r>
              <a:rPr lang="he-IL" dirty="0"/>
              <a:t>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משתפים משאבים (זיכרון, קבצים פתוחים וכו').</a:t>
            </a:r>
            <a:endParaRPr lang="he-IL" dirty="0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2981325" y="152400"/>
            <a:ext cx="3200400" cy="1077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smtClean="0">
                <a:solidFill>
                  <a:schemeClr val="bg1"/>
                </a:solidFill>
              </a:rPr>
              <a:t>Memory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93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3423</TotalTime>
  <Words>179</Words>
  <Application>Microsoft Office PowerPoint</Application>
  <PresentationFormat>On-screen Show (4:3)</PresentationFormat>
  <Paragraphs>49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David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Anatoly Peymer</cp:lastModifiedBy>
  <cp:revision>336</cp:revision>
  <dcterms:created xsi:type="dcterms:W3CDTF">2008-08-03T16:05:36Z</dcterms:created>
  <dcterms:modified xsi:type="dcterms:W3CDTF">2018-02-07T12:14:50Z</dcterms:modified>
</cp:coreProperties>
</file>