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67" r:id="rId3"/>
    <p:sldId id="269" r:id="rId4"/>
    <p:sldId id="266" r:id="rId5"/>
    <p:sldId id="262" r:id="rId6"/>
    <p:sldId id="264" r:id="rId7"/>
    <p:sldId id="263" r:id="rId8"/>
    <p:sldId id="261" r:id="rId9"/>
    <p:sldId id="258" r:id="rId10"/>
    <p:sldId id="259" r:id="rId11"/>
    <p:sldId id="265" r:id="rId12"/>
    <p:sldId id="260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7" r:id="rId23"/>
    <p:sldId id="289" r:id="rId24"/>
    <p:sldId id="290" r:id="rId25"/>
    <p:sldId id="291" r:id="rId26"/>
    <p:sldId id="288" r:id="rId27"/>
    <p:sldId id="292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717" autoAdjust="0"/>
  </p:normalViewPr>
  <p:slideViewPr>
    <p:cSldViewPr showGuide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CFFD974-474F-4F67-912C-E950106D5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37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4126A4-E342-4730-983A-AE6C9ABBFB69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340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0B3B8C-5D56-4FCE-A201-FD0B02CBCDE0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341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45A043-DE6C-400D-9ED4-FFCD636E3EFF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7013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45A043-DE6C-400D-9ED4-FFCD636E3EFF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4874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84A6B-6745-4BAD-8017-0053BE210896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26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84A6B-6745-4BAD-8017-0053BE210896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461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84A6B-6745-4BAD-8017-0053BE210896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3309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84A6B-6745-4BAD-8017-0053BE210896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9133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84A6B-6745-4BAD-8017-0053BE210896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227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84A6B-6745-4BAD-8017-0053BE210896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005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84A6B-6745-4BAD-8017-0053BE210896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254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4126A4-E342-4730-983A-AE6C9ABBFB6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7952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84A6B-6745-4BAD-8017-0053BE210896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344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84A6B-6745-4BAD-8017-0053BE210896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1911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45A043-DE6C-400D-9ED4-FFCD636E3EFF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3595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45A043-DE6C-400D-9ED4-FFCD636E3EFF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6535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45A043-DE6C-400D-9ED4-FFCD636E3EFF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5628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45A043-DE6C-400D-9ED4-FFCD636E3EFF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462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45A043-DE6C-400D-9ED4-FFCD636E3EFF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2357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45A043-DE6C-400D-9ED4-FFCD636E3EFF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07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4126A4-E342-4730-983A-AE6C9ABBFB69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357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4126A4-E342-4730-983A-AE6C9ABBFB69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917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84A6B-6745-4BAD-8017-0053BE210896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192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84A6B-6745-4BAD-8017-0053BE210896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84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F0001C-6387-4548-9384-B2E86C785EF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139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9099F8-2F69-4365-BECA-2E0E9A673DB6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611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E24BFE-99A1-47DE-AF04-7BFABA2525A7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422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AB80A-08DD-4574-B398-9B1DFF6DC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0D0C8-A58C-423D-8925-DA6829F12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9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E0302-C77A-46A6-81FE-AB4279B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3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9705E-4184-4F31-B606-8D51B8ADC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1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B4C0E-2882-4533-8175-5E41151D4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5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9061-41AD-4A71-B58F-FDE20421F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8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F47E-AEE0-4371-A6B8-30D6E70D9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83068-37C1-4E6B-A8A9-F42710820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DF28A-44FD-4DE7-98A9-D3F839ACE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8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FA54C-2B5E-40DD-BC0B-2F89DE9E2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64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AC9DE-FE60-4E61-B7DF-1783FC1F7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2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2EA4619-6697-42FE-A16D-2D0DD3DC6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tmp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30F9E2-2734-4222-BE8E-989228C3019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81" name="Rectangle 16"/>
          <p:cNvSpPr>
            <a:spLocks noChangeArrowheads="1"/>
          </p:cNvSpPr>
          <p:nvPr/>
        </p:nvSpPr>
        <p:spPr bwMode="auto">
          <a:xfrm>
            <a:off x="2590800" y="228600"/>
            <a:ext cx="419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 smtClean="0">
                <a:solidFill>
                  <a:schemeClr val="bg1"/>
                </a:solidFill>
              </a:rPr>
              <a:t>Directory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3082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885120" y="1585560"/>
            <a:ext cx="7373760" cy="440120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&gt;&gt;&gt; help(sys)</a:t>
            </a:r>
          </a:p>
          <a:p>
            <a:r>
              <a:rPr lang="en-US" sz="1400" dirty="0">
                <a:solidFill>
                  <a:schemeClr val="bg1"/>
                </a:solidFill>
              </a:rPr>
              <a:t>Help on built-in module sys: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NAME</a:t>
            </a:r>
          </a:p>
          <a:p>
            <a:r>
              <a:rPr lang="en-US" sz="1400" dirty="0">
                <a:solidFill>
                  <a:schemeClr val="bg1"/>
                </a:solidFill>
              </a:rPr>
              <a:t>    sys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FILE</a:t>
            </a:r>
          </a:p>
          <a:p>
            <a:r>
              <a:rPr lang="en-US" sz="1400" dirty="0">
                <a:solidFill>
                  <a:schemeClr val="bg1"/>
                </a:solidFill>
              </a:rPr>
              <a:t>    (built-in)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MODULE DOCS</a:t>
            </a:r>
          </a:p>
          <a:p>
            <a:r>
              <a:rPr lang="en-US" sz="1400" dirty="0">
                <a:solidFill>
                  <a:schemeClr val="bg1"/>
                </a:solidFill>
              </a:rPr>
              <a:t>    http://docs.python.org/library/sys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DESCRIPTION</a:t>
            </a:r>
          </a:p>
          <a:p>
            <a:r>
              <a:rPr lang="en-US" sz="1400" dirty="0">
                <a:solidFill>
                  <a:schemeClr val="bg1"/>
                </a:solidFill>
              </a:rPr>
              <a:t>    This module provides access to some objects used or maintained by the</a:t>
            </a:r>
          </a:p>
          <a:p>
            <a:r>
              <a:rPr lang="en-US" sz="1400" dirty="0">
                <a:solidFill>
                  <a:schemeClr val="bg1"/>
                </a:solidFill>
              </a:rPr>
              <a:t>    interpreter and to functions that interact strongly with the interpreter.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    Dynamic objects: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    </a:t>
            </a:r>
            <a:r>
              <a:rPr lang="en-US" sz="1400" dirty="0" err="1">
                <a:solidFill>
                  <a:schemeClr val="bg1"/>
                </a:solidFill>
              </a:rPr>
              <a:t>argv</a:t>
            </a:r>
            <a:r>
              <a:rPr lang="en-US" sz="1400" dirty="0">
                <a:solidFill>
                  <a:schemeClr val="bg1"/>
                </a:solidFill>
              </a:rPr>
              <a:t> -- command line arguments; </a:t>
            </a:r>
            <a:r>
              <a:rPr lang="en-US" sz="1400" dirty="0" err="1">
                <a:solidFill>
                  <a:schemeClr val="bg1"/>
                </a:solidFill>
              </a:rPr>
              <a:t>argv</a:t>
            </a:r>
            <a:r>
              <a:rPr lang="en-US" sz="1400" dirty="0">
                <a:solidFill>
                  <a:schemeClr val="bg1"/>
                </a:solidFill>
              </a:rPr>
              <a:t>[0] is the script pathname if known</a:t>
            </a:r>
          </a:p>
          <a:p>
            <a:r>
              <a:rPr lang="en-US" sz="1400" dirty="0">
                <a:solidFill>
                  <a:schemeClr val="bg1"/>
                </a:solidFill>
              </a:rPr>
              <a:t>    path -- module search path; path[0] is the script directory, else ''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FE196B-55D2-4C5F-AE7E-6B2EF4B8BC3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536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536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536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537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1" name="Text Box 34"/>
          <p:cNvSpPr txBox="1">
            <a:spLocks noChangeArrowheads="1"/>
          </p:cNvSpPr>
          <p:nvPr/>
        </p:nvSpPr>
        <p:spPr bwMode="auto">
          <a:xfrm>
            <a:off x="3162300" y="1485900"/>
            <a:ext cx="28194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cs typeface="Miriam" panose="020B0502050101010101" pitchFamily="34" charset="-79"/>
              </a:rPr>
              <a:t>Module </a:t>
            </a:r>
            <a:r>
              <a:rPr lang="en-US" altLang="en-US" sz="1800" b="1"/>
              <a:t>tempfile</a:t>
            </a:r>
            <a:endParaRPr lang="en-US" altLang="en-US" sz="1800">
              <a:cs typeface="Miriam" panose="020B0502050101010101" pitchFamily="34" charset="-79"/>
            </a:endParaRPr>
          </a:p>
        </p:txBody>
      </p:sp>
      <p:sp>
        <p:nvSpPr>
          <p:cNvPr id="15372" name="Text Box 34"/>
          <p:cNvSpPr txBox="1">
            <a:spLocks noChangeArrowheads="1"/>
          </p:cNvSpPr>
          <p:nvPr/>
        </p:nvSpPr>
        <p:spPr bwMode="auto">
          <a:xfrm>
            <a:off x="885120" y="1969610"/>
            <a:ext cx="7373760" cy="397031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&gt;&gt;&gt; import </a:t>
            </a:r>
            <a:r>
              <a:rPr lang="en-US" altLang="en-US" sz="1800" dirty="0" err="1"/>
              <a:t>tempfile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&gt;&gt;&gt; </a:t>
            </a:r>
            <a:r>
              <a:rPr lang="en-US" altLang="en-US" sz="1800" dirty="0"/>
              <a:t>f=</a:t>
            </a:r>
            <a:r>
              <a:rPr lang="en-US" altLang="en-US" sz="1800" dirty="0" err="1"/>
              <a:t>tempfile.TemporaryFile</a:t>
            </a:r>
            <a:r>
              <a:rPr lang="en-US" altLang="en-US" sz="1800" dirty="0"/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&gt;&gt;&gt; </a:t>
            </a:r>
            <a:r>
              <a:rPr lang="en-US" altLang="en-US" sz="1800" dirty="0" err="1"/>
              <a:t>f.write</a:t>
            </a:r>
            <a:r>
              <a:rPr lang="en-US" altLang="en-US" sz="1800" dirty="0"/>
              <a:t>("0"*100)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&gt;&gt;&gt;# </a:t>
            </a:r>
            <a:r>
              <a:rPr lang="en-US" altLang="en-US" sz="1800" dirty="0" err="1"/>
              <a:t>f.close</a:t>
            </a:r>
            <a:r>
              <a:rPr lang="en-US" altLang="en-US" sz="1800" dirty="0"/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&gt;&gt;&gt; </a:t>
            </a:r>
            <a:r>
              <a:rPr lang="en-US" altLang="en-US" sz="1800" dirty="0" err="1"/>
              <a:t>tempfile.mkdtemp</a:t>
            </a:r>
            <a:r>
              <a:rPr lang="en-US" altLang="en-US" sz="1800" dirty="0"/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'c:\\users\\anatol~1\\</a:t>
            </a:r>
            <a:r>
              <a:rPr lang="en-US" altLang="en-US" sz="1800" dirty="0" err="1"/>
              <a:t>appdata</a:t>
            </a:r>
            <a:r>
              <a:rPr lang="en-US" altLang="en-US" sz="1800" dirty="0"/>
              <a:t>\\local\\temp\\</a:t>
            </a:r>
            <a:r>
              <a:rPr lang="en-US" altLang="en-US" sz="1800" dirty="0" smtClean="0"/>
              <a:t>tmpo4gb5h‘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cs typeface="Miriam" panose="020B0502050101010101" pitchFamily="34" charset="-79"/>
              </a:rPr>
              <a:t>&gt;&gt;&gt;</a:t>
            </a:r>
            <a:r>
              <a:rPr lang="ru-RU" altLang="en-US" sz="1800" dirty="0"/>
              <a:t> f.seek(0</a:t>
            </a:r>
            <a:r>
              <a:rPr lang="ru-RU" altLang="en-US" sz="1800" dirty="0" smtClean="0"/>
              <a:t>)</a:t>
            </a:r>
            <a:endParaRPr lang="en-US" altLang="en-US" sz="1800" dirty="0" smtClean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800" dirty="0" smtClean="0">
                <a:cs typeface="Miriam" panose="020B0502050101010101" pitchFamily="34" charset="-79"/>
              </a:rPr>
              <a:t>&gt;&gt;&gt;</a:t>
            </a:r>
            <a:r>
              <a:rPr lang="en-US" altLang="en-US" sz="1800" dirty="0"/>
              <a:t>print </a:t>
            </a:r>
            <a:r>
              <a:rPr lang="en-US" altLang="en-US" sz="1800" dirty="0" err="1"/>
              <a:t>len</a:t>
            </a:r>
            <a:r>
              <a:rPr lang="en-US" altLang="en-US" sz="1800" dirty="0"/>
              <a:t>(</a:t>
            </a:r>
            <a:r>
              <a:rPr lang="en-US" altLang="en-US" sz="1800" dirty="0" err="1"/>
              <a:t>f.read</a:t>
            </a:r>
            <a:r>
              <a:rPr lang="en-US" altLang="en-US" sz="1800" dirty="0"/>
              <a:t>())</a:t>
            </a:r>
            <a:endParaRPr lang="en-US" altLang="en-US" sz="1800" dirty="0">
              <a:cs typeface="Miriam" panose="020B0502050101010101" pitchFamily="34" charset="-79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cs typeface="Miriam" panose="020B0502050101010101" pitchFamily="34" charset="-79"/>
              </a:rPr>
              <a:t>&gt;&gt;&gt; print </a:t>
            </a:r>
            <a:r>
              <a:rPr lang="en-US" altLang="en-US" sz="1800" dirty="0" err="1">
                <a:cs typeface="Miriam" panose="020B0502050101010101" pitchFamily="34" charset="-79"/>
              </a:rPr>
              <a:t>f.read</a:t>
            </a:r>
            <a:r>
              <a:rPr lang="en-US" altLang="en-US" sz="1800" dirty="0">
                <a:cs typeface="Miriam" panose="020B0502050101010101" pitchFamily="34" charset="-79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cs typeface="Miriam" panose="020B0502050101010101" pitchFamily="34" charset="-79"/>
              </a:rPr>
              <a:t>00000000000000000000000000000000000000000000000000000000000000000000000000000000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cs typeface="Miriam" panose="020B0502050101010101" pitchFamily="34" charset="-79"/>
              </a:rPr>
              <a:t>00000000000000000000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cs typeface="Miriam" panose="020B0502050101010101" pitchFamily="34" charset="-79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cs typeface="Miriam" panose="020B0502050101010101" pitchFamily="34" charset="-79"/>
              </a:rPr>
              <a:t>        ♦   M|♂ É R☻É R☻8 [☻8 [☻ </a:t>
            </a:r>
            <a:r>
              <a:rPr lang="el-GR" altLang="en-US" sz="1800" dirty="0">
                <a:cs typeface="Miriam" panose="020B0502050101010101" pitchFamily="34" charset="-79"/>
              </a:rPr>
              <a:t>α</a:t>
            </a:r>
            <a:r>
              <a:rPr lang="en-US" altLang="en-US" sz="1800" dirty="0">
                <a:cs typeface="Miriam" panose="020B0502050101010101" pitchFamily="34" charset="-79"/>
              </a:rPr>
              <a:t>e☻  §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2344C6-66E0-4C75-BD16-E1DA3E5B1C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7418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9" name="Text Box 34"/>
          <p:cNvSpPr txBox="1">
            <a:spLocks noChangeArrowheads="1"/>
          </p:cNvSpPr>
          <p:nvPr/>
        </p:nvSpPr>
        <p:spPr bwMode="auto">
          <a:xfrm>
            <a:off x="3162300" y="1485900"/>
            <a:ext cx="28194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cs typeface="Miriam" panose="020B0502050101010101" pitchFamily="34" charset="-79"/>
              </a:rPr>
              <a:t>Module </a:t>
            </a:r>
            <a:r>
              <a:rPr lang="en-US" altLang="en-US" sz="1800" b="1"/>
              <a:t>csv</a:t>
            </a:r>
            <a:endParaRPr lang="en-US" altLang="en-US" sz="1800">
              <a:cs typeface="Miriam" panose="020B0502050101010101" pitchFamily="34" charset="-79"/>
            </a:endParaRPr>
          </a:p>
        </p:txBody>
      </p:sp>
      <p:sp>
        <p:nvSpPr>
          <p:cNvPr id="17420" name="Text Box 34"/>
          <p:cNvSpPr txBox="1">
            <a:spLocks noChangeArrowheads="1"/>
          </p:cNvSpPr>
          <p:nvPr/>
        </p:nvSpPr>
        <p:spPr bwMode="auto">
          <a:xfrm>
            <a:off x="885120" y="2171700"/>
            <a:ext cx="7373760" cy="34163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&gt;&gt;&gt;</a:t>
            </a:r>
            <a:r>
              <a:rPr lang="pl-PL" altLang="en-US" sz="1800" dirty="0" smtClean="0"/>
              <a:t>mydata </a:t>
            </a:r>
            <a:r>
              <a:rPr lang="pl-PL" altLang="en-US" sz="1800" dirty="0"/>
              <a:t>= [(1, 2, 3), (1, 3, 4)]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&gt;&gt;&gt;import </a:t>
            </a:r>
            <a:r>
              <a:rPr lang="en-US" altLang="en-US" sz="1800" dirty="0"/>
              <a:t>csv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en-US" sz="1800" dirty="0"/>
              <a:t># </a:t>
            </a:r>
            <a:r>
              <a:rPr lang="en-US" altLang="en-US" sz="1800" dirty="0"/>
              <a:t>Save to file</a:t>
            </a:r>
            <a:endParaRPr lang="ru-RU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&gt;&gt;&gt;f </a:t>
            </a:r>
            <a:r>
              <a:rPr lang="en-US" altLang="en-US" sz="1800" dirty="0"/>
              <a:t>= file("my.csv", "w")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&gt;&gt;&gt;writer </a:t>
            </a:r>
            <a:r>
              <a:rPr lang="en-US" altLang="en-US" sz="1800" dirty="0"/>
              <a:t>= </a:t>
            </a:r>
            <a:r>
              <a:rPr lang="en-US" altLang="en-US" sz="1800" dirty="0" err="1"/>
              <a:t>csv.writer</a:t>
            </a:r>
            <a:r>
              <a:rPr lang="en-US" altLang="en-US" sz="1800" dirty="0"/>
              <a:t>(f)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&gt;&gt;for </a:t>
            </a:r>
            <a:r>
              <a:rPr lang="en-US" altLang="en-US" sz="1800" dirty="0"/>
              <a:t>row in </a:t>
            </a:r>
            <a:r>
              <a:rPr lang="en-US" altLang="en-US" sz="1800" dirty="0" err="1"/>
              <a:t>mydata</a:t>
            </a:r>
            <a:r>
              <a:rPr lang="en-US" altLang="en-US" sz="1800" dirty="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   </a:t>
            </a:r>
            <a:r>
              <a:rPr lang="en-US" altLang="en-US" sz="1800" dirty="0" err="1"/>
              <a:t>writer.writerow</a:t>
            </a:r>
            <a:r>
              <a:rPr lang="en-US" altLang="en-US" sz="1800" dirty="0"/>
              <a:t>(row)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&gt;&gt;&gt;</a:t>
            </a:r>
            <a:r>
              <a:rPr lang="en-US" altLang="en-US" sz="1800" dirty="0" err="1" smtClean="0"/>
              <a:t>f.close</a:t>
            </a:r>
            <a:r>
              <a:rPr lang="en-US" altLang="en-US" sz="1800" dirty="0"/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en-US" sz="1800" dirty="0"/>
              <a:t># </a:t>
            </a:r>
            <a:r>
              <a:rPr lang="en-US" altLang="en-US" sz="1800" dirty="0"/>
              <a:t>Read from file</a:t>
            </a:r>
            <a:r>
              <a:rPr lang="ru-RU" altLang="en-US" sz="1800" dirty="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&gt;&gt;&gt;reader </a:t>
            </a:r>
            <a:r>
              <a:rPr lang="en-US" altLang="en-US" sz="1800" dirty="0"/>
              <a:t>= </a:t>
            </a:r>
            <a:r>
              <a:rPr lang="en-US" altLang="en-US" sz="1800" dirty="0" err="1"/>
              <a:t>csv.reader</a:t>
            </a:r>
            <a:r>
              <a:rPr lang="en-US" altLang="en-US" sz="1800" dirty="0"/>
              <a:t>(file("my.csv"))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&gt;&gt;&gt;for </a:t>
            </a:r>
            <a:r>
              <a:rPr lang="en-US" altLang="en-US" sz="1800" dirty="0"/>
              <a:t>row in reader: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   print row</a:t>
            </a:r>
            <a:endParaRPr lang="en-US" altLang="en-US" sz="1800" dirty="0">
              <a:cs typeface="Miriam" panose="020B0502050101010101" pitchFamily="34" charset="-79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180082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2344C6-66E0-4C75-BD16-E1DA3E5B1C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7418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9" name="Text Box 34"/>
          <p:cNvSpPr txBox="1">
            <a:spLocks noChangeArrowheads="1"/>
          </p:cNvSpPr>
          <p:nvPr/>
        </p:nvSpPr>
        <p:spPr bwMode="auto">
          <a:xfrm>
            <a:off x="3162300" y="1485900"/>
            <a:ext cx="281940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cs typeface="Miriam" panose="020B0502050101010101" pitchFamily="34" charset="-79"/>
              </a:rPr>
              <a:t>Module </a:t>
            </a:r>
            <a:r>
              <a:rPr lang="en-US" altLang="en-US" sz="1800" b="1"/>
              <a:t>csv</a:t>
            </a:r>
            <a:endParaRPr lang="en-US" altLang="en-US" sz="1800">
              <a:cs typeface="Miriam" panose="020B0502050101010101" pitchFamily="34" charset="-79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2584090"/>
            <a:ext cx="2819400" cy="2634522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140" y="2571319"/>
            <a:ext cx="4203680" cy="24297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B424B-B1A7-4BF8-8740-D426621297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513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5120" y="1988721"/>
            <a:ext cx="7373760" cy="258532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open(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r"d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:\data.txt"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"w"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"# Name Email Phone\n"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"Larry larry@example.com 111-1111\n"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"Curly curly@example.com 222-2222\n"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 my@example.com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333-3333\n"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myfile.close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except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IOError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"I/O error"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64426" y="1473756"/>
            <a:ext cx="181331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Output </a:t>
            </a:r>
            <a:r>
              <a:rPr lang="en-US" b="1" dirty="0"/>
              <a:t>to a file</a:t>
            </a:r>
          </a:p>
        </p:txBody>
      </p:sp>
      <p:sp>
        <p:nvSpPr>
          <p:cNvPr id="4" name="Rectangle 3"/>
          <p:cNvSpPr/>
          <p:nvPr/>
        </p:nvSpPr>
        <p:spPr>
          <a:xfrm>
            <a:off x="889647" y="4878844"/>
            <a:ext cx="7373760" cy="64633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open(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tempfile.txt'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'w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).write(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"Scott Tiger\n"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open(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tempfile.txt'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'r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).read()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5120" y="5656490"/>
            <a:ext cx="7373760" cy="3830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לא חובה לסגור קובץ זמני.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6068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B424B-B1A7-4BF8-8740-D426621297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513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5120" y="2427238"/>
            <a:ext cx="7373760" cy="230832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open(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"C:\\projects\\data.txt"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"w"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"# Name Email Phone\n"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"Larry larry@example.com 111-1111\n"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"Curly curly@example.com 222-2222\n"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 my@example.com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333-3333\n"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finally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myfile.close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42149" y="1617104"/>
            <a:ext cx="26597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/>
              <a:t>Guaranteed closing files</a:t>
            </a:r>
          </a:p>
        </p:txBody>
      </p:sp>
    </p:spTree>
    <p:extLst>
      <p:ext uri="{BB962C8B-B14F-4D97-AF65-F5344CB8AC3E}">
        <p14:creationId xmlns:p14="http://schemas.microsoft.com/office/powerpoint/2010/main" val="260257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B424B-B1A7-4BF8-8740-D426621297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513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4205" y="2274838"/>
            <a:ext cx="7373760" cy="230832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with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open(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"d:\\data.txt"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"w"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 </a:t>
            </a:r>
            <a:r>
              <a:rPr lang="he-IL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עיבוד קובץ</a:t>
            </a:r>
            <a:endParaRPr lang="ru-RU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"# Name Email Phone\n"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"Larry larry@example.com 111-1111\n"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"Curly curly@example.com 222-2222\n"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 my@example.com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333-3333\n"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 </a:t>
            </a:r>
            <a:r>
              <a:rPr lang="he-IL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סוגר באופן אוטומטי לאחר</a:t>
            </a: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ru-RU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 </a:t>
            </a:r>
            <a:r>
              <a:rPr lang="he-IL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ללא קשר להתרחשותם של חריגים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097352" y="1617104"/>
            <a:ext cx="94929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יותר טוב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8677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B424B-B1A7-4BF8-8740-D426621297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513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4205" y="1948934"/>
            <a:ext cx="7373760" cy="175432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open(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"d:\\data.txt"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"w"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myfile.writelines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([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"# Name Email Phone\n"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 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"Larry larry@example.com 111-1111\n"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 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"Curly curly@example.com 222-2222\n"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 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 my@example.com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333-3333\n"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])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myfile.close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3" name="Rectangle 2"/>
          <p:cNvSpPr/>
          <p:nvPr/>
        </p:nvSpPr>
        <p:spPr>
          <a:xfrm>
            <a:off x="3967507" y="1446658"/>
            <a:ext cx="120898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8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B424B-B1A7-4BF8-8740-D426621297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513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5120" y="2419096"/>
            <a:ext cx="73737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 smtClean="0"/>
              <a:t>readlines</a:t>
            </a:r>
            <a:r>
              <a:rPr lang="en-US" dirty="0" smtClean="0"/>
              <a:t> - </a:t>
            </a:r>
            <a:r>
              <a:rPr lang="en-US" dirty="0"/>
              <a:t>reads until EOF </a:t>
            </a:r>
            <a:r>
              <a:rPr lang="en-US" dirty="0" smtClean="0"/>
              <a:t>and </a:t>
            </a:r>
            <a:r>
              <a:rPr lang="en-US" dirty="0"/>
              <a:t>returns a list containing the lines.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50280" y="1580705"/>
            <a:ext cx="184161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Read from file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84205" y="2993120"/>
            <a:ext cx="73737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file</a:t>
            </a:r>
            <a:r>
              <a:rPr lang="ru-RU" dirty="0"/>
              <a:t>.</a:t>
            </a:r>
            <a:r>
              <a:rPr lang="en-US" dirty="0"/>
              <a:t>read</a:t>
            </a:r>
            <a:r>
              <a:rPr lang="ru-RU" dirty="0" smtClean="0"/>
              <a:t>()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/>
              <a:t>reads a string from an open </a:t>
            </a:r>
            <a:r>
              <a:rPr lang="en-US" dirty="0" smtClean="0"/>
              <a:t>file.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84205" y="3567144"/>
            <a:ext cx="73737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file</a:t>
            </a:r>
            <a:r>
              <a:rPr lang="ru-RU" dirty="0"/>
              <a:t>.</a:t>
            </a:r>
            <a:r>
              <a:rPr lang="en-US" dirty="0"/>
              <a:t>read</a:t>
            </a:r>
            <a:r>
              <a:rPr lang="ru-RU" dirty="0" smtClean="0"/>
              <a:t>(</a:t>
            </a:r>
            <a:r>
              <a:rPr lang="en-US" dirty="0" smtClean="0"/>
              <a:t>n</a:t>
            </a:r>
            <a:r>
              <a:rPr lang="ru-RU" dirty="0" smtClean="0"/>
              <a:t>)</a:t>
            </a:r>
            <a:r>
              <a:rPr lang="en-US" dirty="0" smtClean="0"/>
              <a:t> – reads n characters (bytes)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84205" y="4139387"/>
            <a:ext cx="73737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file</a:t>
            </a:r>
            <a:r>
              <a:rPr lang="ru-RU" dirty="0"/>
              <a:t>.</a:t>
            </a:r>
            <a:r>
              <a:rPr lang="en-US" dirty="0" err="1" smtClean="0"/>
              <a:t>readline</a:t>
            </a:r>
            <a:r>
              <a:rPr lang="ru-RU" dirty="0" smtClean="0"/>
              <a:t>()</a:t>
            </a:r>
            <a:r>
              <a:rPr lang="en-US" dirty="0" smtClean="0"/>
              <a:t> – </a:t>
            </a:r>
            <a:r>
              <a:rPr lang="en-US" dirty="0"/>
              <a:t>reads one entire line from the file.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85120" y="4680602"/>
            <a:ext cx="73737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n-US" dirty="0"/>
              <a:t>file</a:t>
            </a:r>
            <a:r>
              <a:rPr lang="ru-RU" dirty="0" smtClean="0"/>
              <a:t>.</a:t>
            </a:r>
            <a:r>
              <a:rPr lang="en-US" altLang="en-US" dirty="0">
                <a:solidFill>
                  <a:srgbClr val="313131"/>
                </a:solidFill>
                <a:latin typeface="Menlo"/>
              </a:rPr>
              <a:t> seek</a:t>
            </a:r>
            <a:r>
              <a:rPr lang="en-US" altLang="en-US" dirty="0">
                <a:solidFill>
                  <a:srgbClr val="666600"/>
                </a:solidFill>
                <a:latin typeface="Menlo"/>
              </a:rPr>
              <a:t>(</a:t>
            </a:r>
            <a:r>
              <a:rPr lang="en-US" altLang="en-US" dirty="0">
                <a:solidFill>
                  <a:srgbClr val="313131"/>
                </a:solidFill>
                <a:latin typeface="Menlo"/>
              </a:rPr>
              <a:t>offset</a:t>
            </a:r>
            <a:r>
              <a:rPr lang="en-US" altLang="en-US" dirty="0">
                <a:solidFill>
                  <a:srgbClr val="666600"/>
                </a:solidFill>
                <a:latin typeface="Menlo"/>
              </a:rPr>
              <a:t>[,</a:t>
            </a:r>
            <a:r>
              <a:rPr lang="en-US" altLang="en-US" dirty="0">
                <a:solidFill>
                  <a:srgbClr val="313131"/>
                </a:solidFill>
                <a:latin typeface="Menlo"/>
              </a:rPr>
              <a:t> whence</a:t>
            </a:r>
            <a:r>
              <a:rPr lang="en-US" altLang="en-US" dirty="0">
                <a:solidFill>
                  <a:srgbClr val="666600"/>
                </a:solidFill>
                <a:latin typeface="Menlo"/>
              </a:rPr>
              <a:t>])</a:t>
            </a:r>
            <a:r>
              <a:rPr lang="en-US" altLang="en-US" sz="800" dirty="0"/>
              <a:t> </a:t>
            </a:r>
            <a:r>
              <a:rPr lang="en-US" dirty="0" smtClean="0"/>
              <a:t>– </a:t>
            </a:r>
            <a:r>
              <a:rPr lang="en-US" dirty="0"/>
              <a:t>sets the file's current position at the offset.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4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B424B-B1A7-4BF8-8740-D426621297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513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5120" y="1589504"/>
            <a:ext cx="7373760" cy="92333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myfile = open(</a:t>
            </a:r>
            <a:r>
              <a:rPr lang="en-US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"d:\\data.txt"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line 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myfile: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line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73827" y="2853918"/>
            <a:ext cx="7373760" cy="64633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line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open(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"d:\\data.txt"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62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B424B-B1A7-4BF8-8740-D426621297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513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4205" y="2153095"/>
            <a:ext cx="7373760" cy="258532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nl-NL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fin = open(</a:t>
            </a:r>
            <a:r>
              <a:rPr lang="nl-NL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"d:\\data.txt"</a:t>
            </a:r>
            <a:r>
              <a:rPr lang="nl-NL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nl-NL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"r"</a:t>
            </a:r>
            <a:r>
              <a:rPr lang="nl-NL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buf = fin.readlines()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fin.close()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buf.sort()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fout = open(</a:t>
            </a:r>
            <a:r>
              <a:rPr lang="en-US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"d:\\data1.txt"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"w"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line 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buf: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fout.write(line)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(line)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fout.close()</a:t>
            </a:r>
          </a:p>
        </p:txBody>
      </p:sp>
      <p:sp>
        <p:nvSpPr>
          <p:cNvPr id="3" name="Rectangle 2"/>
          <p:cNvSpPr/>
          <p:nvPr/>
        </p:nvSpPr>
        <p:spPr>
          <a:xfrm>
            <a:off x="1690710" y="1491734"/>
            <a:ext cx="576075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rt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קריאת שורות מקובץ, ממיינת אותם בזיכרון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ושמירה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בקובץ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אחר.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92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30F9E2-2734-4222-BE8E-989228C3019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81" name="Rectangle 16"/>
          <p:cNvSpPr>
            <a:spLocks noChangeArrowheads="1"/>
          </p:cNvSpPr>
          <p:nvPr/>
        </p:nvSpPr>
        <p:spPr bwMode="auto">
          <a:xfrm>
            <a:off x="2590800" y="228600"/>
            <a:ext cx="419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 smtClean="0">
                <a:solidFill>
                  <a:schemeClr val="bg1"/>
                </a:solidFill>
              </a:rPr>
              <a:t>Directory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3082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885120" y="1585560"/>
            <a:ext cx="7373760" cy="452431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&gt;&gt;&gt; help(</a:t>
            </a:r>
            <a:r>
              <a:rPr lang="en-US" dirty="0" err="1">
                <a:solidFill>
                  <a:schemeClr val="bg1"/>
                </a:solidFill>
              </a:rPr>
              <a:t>os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</a:rPr>
              <a:t>Help on module </a:t>
            </a:r>
            <a:r>
              <a:rPr lang="en-US" dirty="0" err="1">
                <a:solidFill>
                  <a:schemeClr val="bg1"/>
                </a:solidFill>
              </a:rPr>
              <a:t>os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NAME</a:t>
            </a:r>
          </a:p>
          <a:p>
            <a:r>
              <a:rPr lang="en-US" dirty="0">
                <a:solidFill>
                  <a:schemeClr val="bg1"/>
                </a:solidFill>
              </a:rPr>
              <a:t>    </a:t>
            </a:r>
            <a:r>
              <a:rPr lang="en-US" dirty="0" err="1">
                <a:solidFill>
                  <a:schemeClr val="bg1"/>
                </a:solidFill>
              </a:rPr>
              <a:t>os</a:t>
            </a:r>
            <a:r>
              <a:rPr lang="en-US" dirty="0">
                <a:solidFill>
                  <a:schemeClr val="bg1"/>
                </a:solidFill>
              </a:rPr>
              <a:t> - OS routines for Mac, NT, or </a:t>
            </a:r>
            <a:r>
              <a:rPr lang="en-US" dirty="0" err="1">
                <a:solidFill>
                  <a:schemeClr val="bg1"/>
                </a:solidFill>
              </a:rPr>
              <a:t>Posix</a:t>
            </a:r>
            <a:r>
              <a:rPr lang="en-US" dirty="0">
                <a:solidFill>
                  <a:schemeClr val="bg1"/>
                </a:solidFill>
              </a:rPr>
              <a:t> depending on what system we're on.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FILE</a:t>
            </a:r>
          </a:p>
          <a:p>
            <a:r>
              <a:rPr lang="en-US" dirty="0">
                <a:solidFill>
                  <a:schemeClr val="bg1"/>
                </a:solidFill>
              </a:rPr>
              <a:t>    d:\python26\lib\os.py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DESCRIPTION</a:t>
            </a:r>
          </a:p>
          <a:p>
            <a:r>
              <a:rPr lang="en-US" dirty="0">
                <a:solidFill>
                  <a:schemeClr val="bg1"/>
                </a:solidFill>
              </a:rPr>
              <a:t>    This exports:</a:t>
            </a:r>
          </a:p>
          <a:p>
            <a:r>
              <a:rPr lang="en-US" dirty="0">
                <a:solidFill>
                  <a:schemeClr val="bg1"/>
                </a:solidFill>
              </a:rPr>
              <a:t>      - all functions from </a:t>
            </a:r>
            <a:r>
              <a:rPr lang="en-US" dirty="0" err="1">
                <a:solidFill>
                  <a:schemeClr val="bg1"/>
                </a:solidFill>
              </a:rPr>
              <a:t>posix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nt</a:t>
            </a:r>
            <a:r>
              <a:rPr lang="en-US" dirty="0">
                <a:solidFill>
                  <a:schemeClr val="bg1"/>
                </a:solidFill>
              </a:rPr>
              <a:t>, os2, or </a:t>
            </a:r>
            <a:r>
              <a:rPr lang="en-US" dirty="0" err="1">
                <a:solidFill>
                  <a:schemeClr val="bg1"/>
                </a:solidFill>
              </a:rPr>
              <a:t>ce</a:t>
            </a:r>
            <a:r>
              <a:rPr lang="en-US" dirty="0">
                <a:solidFill>
                  <a:schemeClr val="bg1"/>
                </a:solidFill>
              </a:rPr>
              <a:t>, e.g. unlink, stat, etc.</a:t>
            </a:r>
          </a:p>
          <a:p>
            <a:r>
              <a:rPr lang="en-US" dirty="0">
                <a:solidFill>
                  <a:schemeClr val="bg1"/>
                </a:solidFill>
              </a:rPr>
              <a:t>      - </a:t>
            </a:r>
            <a:r>
              <a:rPr lang="en-US" dirty="0" err="1">
                <a:solidFill>
                  <a:schemeClr val="bg1"/>
                </a:solidFill>
              </a:rPr>
              <a:t>os.path</a:t>
            </a:r>
            <a:r>
              <a:rPr lang="en-US" dirty="0">
                <a:solidFill>
                  <a:schemeClr val="bg1"/>
                </a:solidFill>
              </a:rPr>
              <a:t> is one of the modules </a:t>
            </a:r>
            <a:r>
              <a:rPr lang="en-US" dirty="0" err="1">
                <a:solidFill>
                  <a:schemeClr val="bg1"/>
                </a:solidFill>
              </a:rPr>
              <a:t>posixpath</a:t>
            </a:r>
            <a:r>
              <a:rPr lang="en-US" dirty="0">
                <a:solidFill>
                  <a:schemeClr val="bg1"/>
                </a:solidFill>
              </a:rPr>
              <a:t>, or </a:t>
            </a:r>
            <a:r>
              <a:rPr lang="en-US" dirty="0" err="1">
                <a:solidFill>
                  <a:schemeClr val="bg1"/>
                </a:solidFill>
              </a:rPr>
              <a:t>ntpath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  - os.name is '</a:t>
            </a:r>
            <a:r>
              <a:rPr lang="en-US" dirty="0" err="1">
                <a:solidFill>
                  <a:schemeClr val="bg1"/>
                </a:solidFill>
              </a:rPr>
              <a:t>posix</a:t>
            </a:r>
            <a:r>
              <a:rPr lang="en-US" dirty="0">
                <a:solidFill>
                  <a:schemeClr val="bg1"/>
                </a:solidFill>
              </a:rPr>
              <a:t>', '</a:t>
            </a:r>
            <a:r>
              <a:rPr lang="en-US" dirty="0" err="1">
                <a:solidFill>
                  <a:schemeClr val="bg1"/>
                </a:solidFill>
              </a:rPr>
              <a:t>nt</a:t>
            </a:r>
            <a:r>
              <a:rPr lang="en-US" dirty="0">
                <a:solidFill>
                  <a:schemeClr val="bg1"/>
                </a:solidFill>
              </a:rPr>
              <a:t>', 'os2', '</a:t>
            </a:r>
            <a:r>
              <a:rPr lang="en-US" dirty="0" err="1">
                <a:solidFill>
                  <a:schemeClr val="bg1"/>
                </a:solidFill>
              </a:rPr>
              <a:t>ce</a:t>
            </a:r>
            <a:r>
              <a:rPr lang="en-US" dirty="0">
                <a:solidFill>
                  <a:schemeClr val="bg1"/>
                </a:solidFill>
              </a:rPr>
              <a:t>' or '</a:t>
            </a:r>
            <a:r>
              <a:rPr lang="en-US" dirty="0" err="1">
                <a:solidFill>
                  <a:schemeClr val="bg1"/>
                </a:solidFill>
              </a:rPr>
              <a:t>riscos</a:t>
            </a:r>
            <a:r>
              <a:rPr lang="en-US" dirty="0">
                <a:solidFill>
                  <a:schemeClr val="bg1"/>
                </a:solidFill>
              </a:rPr>
              <a:t>'</a:t>
            </a:r>
          </a:p>
          <a:p>
            <a:r>
              <a:rPr lang="en-US" dirty="0">
                <a:solidFill>
                  <a:schemeClr val="bg1"/>
                </a:solidFill>
              </a:rPr>
              <a:t>      - </a:t>
            </a:r>
            <a:r>
              <a:rPr lang="en-US" dirty="0" err="1">
                <a:solidFill>
                  <a:schemeClr val="bg1"/>
                </a:solidFill>
              </a:rPr>
              <a:t>os.curdir</a:t>
            </a:r>
            <a:r>
              <a:rPr lang="en-US" dirty="0">
                <a:solidFill>
                  <a:schemeClr val="bg1"/>
                </a:solidFill>
              </a:rPr>
              <a:t> is a string representing the current directory ('.' or ':')</a:t>
            </a:r>
          </a:p>
        </p:txBody>
      </p:sp>
    </p:spTree>
    <p:extLst>
      <p:ext uri="{BB962C8B-B14F-4D97-AF65-F5344CB8AC3E}">
        <p14:creationId xmlns:p14="http://schemas.microsoft.com/office/powerpoint/2010/main" val="76572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B424B-B1A7-4BF8-8740-D426621297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513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5120" y="1968429"/>
            <a:ext cx="7373760" cy="156966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 = open(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"d:\\data.txt"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content = f.read()</a:t>
            </a:r>
          </a:p>
          <a:p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f.close()</a:t>
            </a:r>
          </a:p>
          <a:p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words = content.split()</a:t>
            </a:r>
          </a:p>
          <a:p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(words)</a:t>
            </a:r>
          </a:p>
          <a:p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"There are {0} words in the file."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.format(len(words)))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885120" y="1447800"/>
            <a:ext cx="73737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rt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קריאת שורות מקובץ, ליצור רשימה של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מילים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בקובץ, ומציג את מספר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מילים.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4205" y="4208859"/>
            <a:ext cx="7373760" cy="147732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['#', 'Name', 'Email', 'Phone', 'Larry', 'larry@example.com', '111-1111', 'Curly</a:t>
            </a:r>
          </a:p>
          <a:p>
            <a:r>
              <a:rPr lang="en-US" dirty="0">
                <a:solidFill>
                  <a:schemeClr val="bg1"/>
                </a:solidFill>
              </a:rPr>
              <a:t>', 'curly@example.com', '222-2222', 'My', 'my@example.com', '333-3333']</a:t>
            </a:r>
          </a:p>
          <a:p>
            <a:r>
              <a:rPr lang="en-US" dirty="0">
                <a:solidFill>
                  <a:schemeClr val="bg1"/>
                </a:solidFill>
              </a:rPr>
              <a:t>There are 13 words in the file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4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B424B-B1A7-4BF8-8740-D426621297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513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4205" y="1945923"/>
            <a:ext cx="7373760" cy="258532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nl-NL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fin  = open(</a:t>
            </a:r>
            <a:r>
              <a:rPr lang="nl-NL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"d:\\data.txt"</a:t>
            </a:r>
            <a:r>
              <a:rPr lang="nl-NL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nl-NL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"rb"</a:t>
            </a:r>
            <a:r>
              <a:rPr lang="nl-NL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fout = open(</a:t>
            </a:r>
            <a:r>
              <a:rPr lang="en-US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"d:\\data2.txt"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"wb"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True: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buf = fin.read(1024)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len(buf) == 0: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break</a:t>
            </a:r>
            <a:endParaRPr lang="en-US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fout.write(buf)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fin.close()</a:t>
            </a:r>
          </a:p>
          <a:p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fout.close()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25642" y="1446658"/>
            <a:ext cx="149271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 </a:t>
            </a:r>
            <a:r>
              <a:rPr lang="en-US" b="1" dirty="0" smtClean="0"/>
              <a:t>Binary </a:t>
            </a:r>
            <a:r>
              <a:rPr lang="en-US" b="1" dirty="0"/>
              <a:t>files</a:t>
            </a:r>
          </a:p>
        </p:txBody>
      </p:sp>
    </p:spTree>
    <p:extLst>
      <p:ext uri="{BB962C8B-B14F-4D97-AF65-F5344CB8AC3E}">
        <p14:creationId xmlns:p14="http://schemas.microsoft.com/office/powerpoint/2010/main" val="364987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2344C6-66E0-4C75-BD16-E1DA3E5B1C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7418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4" name="Rectangle 3"/>
          <p:cNvSpPr/>
          <p:nvPr/>
        </p:nvSpPr>
        <p:spPr>
          <a:xfrm>
            <a:off x="885121" y="2101335"/>
            <a:ext cx="7373758" cy="36933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max(open(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'test.txt'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), key=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85121" y="1506601"/>
            <a:ext cx="330090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dirty="0"/>
              <a:t>Find the longest line in the file: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01615" y="3425598"/>
            <a:ext cx="7373758" cy="36933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sum(map(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(n)))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01615" y="2830864"/>
            <a:ext cx="435247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dirty="0"/>
              <a:t>The sum of digits of an unsigned integer:</a:t>
            </a:r>
          </a:p>
        </p:txBody>
      </p:sp>
    </p:spTree>
    <p:extLst>
      <p:ext uri="{BB962C8B-B14F-4D97-AF65-F5344CB8AC3E}">
        <p14:creationId xmlns:p14="http://schemas.microsoft.com/office/powerpoint/2010/main" val="406750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2344C6-66E0-4C75-BD16-E1DA3E5B1C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7418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5" name="Rectangle 4"/>
          <p:cNvSpPr/>
          <p:nvPr/>
        </p:nvSpPr>
        <p:spPr>
          <a:xfrm>
            <a:off x="3647395" y="1506601"/>
            <a:ext cx="186461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Module: </a:t>
            </a:r>
            <a:r>
              <a:rPr lang="ru-RU" b="1" dirty="0" smtClean="0"/>
              <a:t> </a:t>
            </a:r>
            <a:r>
              <a:rPr lang="en-US" b="1" dirty="0"/>
              <a:t>Pickle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885120" y="2046420"/>
            <a:ext cx="73737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The pickle module implements binary protocols for serializing and de-serializing a Python object structure. </a:t>
            </a:r>
          </a:p>
        </p:txBody>
      </p:sp>
      <p:sp>
        <p:nvSpPr>
          <p:cNvPr id="3" name="Rectangle 2"/>
          <p:cNvSpPr/>
          <p:nvPr/>
        </p:nvSpPr>
        <p:spPr>
          <a:xfrm>
            <a:off x="897639" y="2984514"/>
            <a:ext cx="7373760" cy="310854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F008A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pickle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shoplistfile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14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shoplist.data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shoplist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[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'apple'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'mango'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'carrot'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 = open(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shoplistfile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14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wb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err="1">
                <a:solidFill>
                  <a:srgbClr val="6F008A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pickle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.dump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shoplist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f) </a:t>
            </a: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f.close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#----------------------------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shoplist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 = open(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shoplistfile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14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rb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storedlist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6F008A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pickle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.load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(f) </a:t>
            </a: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storedlist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303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2344C6-66E0-4C75-BD16-E1DA3E5B1C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7418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5" name="Rectangle 4"/>
          <p:cNvSpPr/>
          <p:nvPr/>
        </p:nvSpPr>
        <p:spPr>
          <a:xfrm>
            <a:off x="3769226" y="1506601"/>
            <a:ext cx="162095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Standard I/O 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884205" y="2438544"/>
            <a:ext cx="73737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File: test.py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97639" y="3006545"/>
            <a:ext cx="7373760" cy="147732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F008A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text = </a:t>
            </a:r>
            <a:r>
              <a:rPr lang="en-US" dirty="0" err="1">
                <a:solidFill>
                  <a:srgbClr val="6F008A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.stdin.read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words 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text.split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wordcount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(words)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Wordcount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:'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wordcou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97639" y="4724803"/>
            <a:ext cx="7364126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D:\Python26&gt;dir | python test.py</a:t>
            </a:r>
          </a:p>
          <a:p>
            <a:r>
              <a:rPr lang="en-US" dirty="0" err="1">
                <a:solidFill>
                  <a:schemeClr val="bg1"/>
                </a:solidFill>
              </a:rPr>
              <a:t>Wordcount</a:t>
            </a:r>
            <a:r>
              <a:rPr lang="en-US" dirty="0">
                <a:solidFill>
                  <a:schemeClr val="bg1"/>
                </a:solidFill>
              </a:rPr>
              <a:t>: 138</a:t>
            </a:r>
          </a:p>
        </p:txBody>
      </p:sp>
    </p:spTree>
    <p:extLst>
      <p:ext uri="{BB962C8B-B14F-4D97-AF65-F5344CB8AC3E}">
        <p14:creationId xmlns:p14="http://schemas.microsoft.com/office/powerpoint/2010/main" val="167615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2344C6-66E0-4C75-BD16-E1DA3E5B1C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7418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5" name="Rectangle 4"/>
          <p:cNvSpPr/>
          <p:nvPr/>
        </p:nvSpPr>
        <p:spPr>
          <a:xfrm>
            <a:off x="3133431" y="1562338"/>
            <a:ext cx="287771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/>
              <a:t>Python File seek() Method</a:t>
            </a:r>
          </a:p>
        </p:txBody>
      </p:sp>
      <p:sp>
        <p:nvSpPr>
          <p:cNvPr id="2" name="Rectangle 1"/>
          <p:cNvSpPr/>
          <p:nvPr/>
        </p:nvSpPr>
        <p:spPr>
          <a:xfrm>
            <a:off x="884205" y="2200040"/>
            <a:ext cx="73737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The method </a:t>
            </a:r>
            <a:r>
              <a:rPr lang="en-US" b="1" dirty="0"/>
              <a:t>seek()</a:t>
            </a:r>
            <a:r>
              <a:rPr lang="en-US" dirty="0"/>
              <a:t> sets the file's current position at the offset. 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97639" y="3006545"/>
            <a:ext cx="7373760" cy="230832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&gt;&gt;&gt; f = open(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r'my_file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'w'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'01234567890123456789'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f.seek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(5)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f.write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'Hello, World!'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f.close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&gt;&gt;&gt; f = open(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r'my_file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f.read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'01234Hello, World!89'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83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2344C6-66E0-4C75-BD16-E1DA3E5B1C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7418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1113" y="1562338"/>
            <a:ext cx="1082349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Iteration.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84205" y="2737710"/>
            <a:ext cx="73737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count - parameter </a:t>
            </a:r>
            <a:r>
              <a:rPr lang="en-US" dirty="0"/>
              <a:t>is the number of bytes to be read from the opened </a:t>
            </a:r>
            <a:r>
              <a:rPr lang="en-US" dirty="0" smtClean="0"/>
              <a:t>file.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80621" y="2101335"/>
            <a:ext cx="258275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fileObject.read</a:t>
            </a:r>
            <a:r>
              <a:rPr lang="en-US" dirty="0"/>
              <a:t>([count]);</a:t>
            </a:r>
          </a:p>
        </p:txBody>
      </p:sp>
      <p:sp>
        <p:nvSpPr>
          <p:cNvPr id="9" name="Rectangle 8"/>
          <p:cNvSpPr/>
          <p:nvPr/>
        </p:nvSpPr>
        <p:spPr>
          <a:xfrm>
            <a:off x="884205" y="3813050"/>
            <a:ext cx="7375590" cy="120032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open(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"foo.txt"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"r+"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fo.read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(10);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"Read String is : 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fo.close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2344C6-66E0-4C75-BD16-E1DA3E5B1C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7418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5" name="Rectangle 4"/>
          <p:cNvSpPr/>
          <p:nvPr/>
        </p:nvSpPr>
        <p:spPr>
          <a:xfrm>
            <a:off x="3787459" y="1562338"/>
            <a:ext cx="156966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Module </a:t>
            </a:r>
            <a:r>
              <a:rPr lang="en-US" dirty="0" err="1" smtClean="0"/>
              <a:t>struct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4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30F9E2-2734-4222-BE8E-989228C3019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81" name="Rectangle 16"/>
          <p:cNvSpPr>
            <a:spLocks noChangeArrowheads="1"/>
          </p:cNvSpPr>
          <p:nvPr/>
        </p:nvSpPr>
        <p:spPr bwMode="auto">
          <a:xfrm>
            <a:off x="2590800" y="228600"/>
            <a:ext cx="419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 smtClean="0">
                <a:solidFill>
                  <a:schemeClr val="bg1"/>
                </a:solidFill>
              </a:rPr>
              <a:t>Directory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3082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810" y="2567562"/>
            <a:ext cx="6468378" cy="278168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771898" y="1739180"/>
            <a:ext cx="160020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File: os.py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30F9E2-2734-4222-BE8E-989228C3019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81" name="Rectangle 16"/>
          <p:cNvSpPr>
            <a:spLocks noChangeArrowheads="1"/>
          </p:cNvSpPr>
          <p:nvPr/>
        </p:nvSpPr>
        <p:spPr bwMode="auto">
          <a:xfrm>
            <a:off x="2590800" y="228600"/>
            <a:ext cx="419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 smtClean="0">
                <a:solidFill>
                  <a:schemeClr val="bg1"/>
                </a:solidFill>
              </a:rPr>
              <a:t>Directory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3082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85120" y="1631440"/>
            <a:ext cx="7373760" cy="45243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&gt;&gt;&gt;import </a:t>
            </a:r>
            <a:r>
              <a:rPr lang="en-US" dirty="0" err="1" smtClean="0"/>
              <a:t>os</a:t>
            </a:r>
            <a:endParaRPr lang="en-US" dirty="0" smtClean="0"/>
          </a:p>
          <a:p>
            <a:r>
              <a:rPr lang="en-US" dirty="0" smtClean="0"/>
              <a:t>&gt;&gt;&gt;</a:t>
            </a:r>
            <a:r>
              <a:rPr lang="en-US" dirty="0" err="1"/>
              <a:t>os.getcwd</a:t>
            </a:r>
            <a:r>
              <a:rPr lang="en-US" dirty="0"/>
              <a:t>()</a:t>
            </a:r>
          </a:p>
          <a:p>
            <a:r>
              <a:rPr lang="en-US" dirty="0"/>
              <a:t>‘C:\\Python26’</a:t>
            </a:r>
          </a:p>
          <a:p>
            <a:r>
              <a:rPr lang="en-US" dirty="0" smtClean="0"/>
              <a:t>&gt;&gt;&gt;</a:t>
            </a:r>
            <a:r>
              <a:rPr lang="en-US" dirty="0" err="1" smtClean="0"/>
              <a:t>os.chdir</a:t>
            </a:r>
            <a:r>
              <a:rPr lang="en-US" dirty="0" smtClean="0"/>
              <a:t>(</a:t>
            </a:r>
            <a:r>
              <a:rPr lang="en-US" dirty="0" err="1" smtClean="0"/>
              <a:t>r’d</a:t>
            </a:r>
            <a:r>
              <a:rPr lang="en-US" dirty="0" smtClean="0"/>
              <a:t>:’)</a:t>
            </a:r>
          </a:p>
          <a:p>
            <a:r>
              <a:rPr lang="en-US" dirty="0"/>
              <a:t>&gt;&gt;&gt;</a:t>
            </a:r>
            <a:r>
              <a:rPr lang="en-US" dirty="0" err="1"/>
              <a:t>os.getcwd</a:t>
            </a:r>
            <a:r>
              <a:rPr lang="en-US" dirty="0"/>
              <a:t>()</a:t>
            </a:r>
          </a:p>
          <a:p>
            <a:r>
              <a:rPr lang="en-US" dirty="0"/>
              <a:t>‘D:\\’</a:t>
            </a:r>
          </a:p>
          <a:p>
            <a:r>
              <a:rPr lang="en-US" dirty="0" smtClean="0"/>
              <a:t>&gt;&gt;&gt;</a:t>
            </a:r>
            <a:r>
              <a:rPr lang="en-US" dirty="0" err="1" smtClean="0"/>
              <a:t>os.chdir</a:t>
            </a:r>
            <a:r>
              <a:rPr lang="en-US" dirty="0" smtClean="0"/>
              <a:t>(</a:t>
            </a:r>
            <a:r>
              <a:rPr lang="en-US" dirty="0" err="1" smtClean="0"/>
              <a:t>r’d</a:t>
            </a:r>
            <a:r>
              <a:rPr lang="en-US" dirty="0" smtClean="0"/>
              <a:t>:\</a:t>
            </a:r>
            <a:r>
              <a:rPr lang="en-US" dirty="0" err="1" smtClean="0"/>
              <a:t>tasm</a:t>
            </a:r>
            <a:r>
              <a:rPr lang="en-US" dirty="0" smtClean="0"/>
              <a:t>’)</a:t>
            </a:r>
          </a:p>
          <a:p>
            <a:r>
              <a:rPr lang="en-US" dirty="0" smtClean="0"/>
              <a:t>&gt;&gt;&gt;</a:t>
            </a:r>
            <a:r>
              <a:rPr lang="en-US" dirty="0" err="1"/>
              <a:t>os.getcwd</a:t>
            </a:r>
            <a:r>
              <a:rPr lang="en-US" dirty="0"/>
              <a:t>()</a:t>
            </a:r>
          </a:p>
          <a:p>
            <a:r>
              <a:rPr lang="en-US" dirty="0" smtClean="0"/>
              <a:t> ‘d:\\</a:t>
            </a:r>
            <a:r>
              <a:rPr lang="en-US" dirty="0" err="1" smtClean="0"/>
              <a:t>tasm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&gt;&gt;&gt;</a:t>
            </a:r>
            <a:r>
              <a:rPr lang="en-US" dirty="0" err="1" smtClean="0"/>
              <a:t>os.chdir</a:t>
            </a:r>
            <a:r>
              <a:rPr lang="en-US" dirty="0" smtClean="0"/>
              <a:t>(‘..’)</a:t>
            </a:r>
          </a:p>
          <a:p>
            <a:r>
              <a:rPr lang="en-US" dirty="0" smtClean="0"/>
              <a:t>&gt;&gt;&gt;</a:t>
            </a:r>
            <a:r>
              <a:rPr lang="en-US" dirty="0" err="1"/>
              <a:t>os.getcwd</a:t>
            </a:r>
            <a:r>
              <a:rPr lang="en-US" dirty="0"/>
              <a:t>()</a:t>
            </a:r>
          </a:p>
          <a:p>
            <a:r>
              <a:rPr lang="en-US" dirty="0" smtClean="0"/>
              <a:t>‘d:\\’</a:t>
            </a:r>
          </a:p>
          <a:p>
            <a:endParaRPr lang="en-US" dirty="0" smtClean="0"/>
          </a:p>
          <a:p>
            <a:r>
              <a:rPr lang="en-US" dirty="0" smtClean="0"/>
              <a:t>&gt;&gt;&gt;</a:t>
            </a:r>
            <a:r>
              <a:rPr lang="en-US" dirty="0" err="1" smtClean="0"/>
              <a:t>os.listdir</a:t>
            </a:r>
            <a:r>
              <a:rPr lang="en-US" dirty="0" smtClean="0"/>
              <a:t>(‘.’)</a:t>
            </a:r>
            <a:endParaRPr lang="en-US" dirty="0"/>
          </a:p>
          <a:p>
            <a:r>
              <a:rPr lang="en-US" dirty="0"/>
              <a:t>['Journal', 'Document', 'Foto_12_4', 'Asm_3', 'Autorun.inf', 'Cyber', </a:t>
            </a:r>
            <a:r>
              <a:rPr lang="en-US" dirty="0" smtClean="0"/>
              <a:t>'Internet‘ , </a:t>
            </a:r>
            <a:r>
              <a:rPr lang="en-US" dirty="0"/>
              <a:t>'</a:t>
            </a:r>
            <a:r>
              <a:rPr lang="en-US" dirty="0" err="1"/>
              <a:t>Cyber_Network</a:t>
            </a:r>
            <a:r>
              <a:rPr lang="en-US" dirty="0"/>
              <a:t> </a:t>
            </a:r>
            <a:r>
              <a:rPr lang="en-US" dirty="0" err="1"/>
              <a:t>protection_Course</a:t>
            </a:r>
            <a:r>
              <a:rPr lang="en-US" dirty="0" smtClean="0"/>
              <a:t>', 'Asm_3_New']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9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B424B-B1A7-4BF8-8740-D426621297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513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5120" y="1589504"/>
            <a:ext cx="7373760" cy="4247317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/>
              <a:t>&gt;&gt;&gt; f = file('google.com.</a:t>
            </a:r>
            <a:r>
              <a:rPr lang="en-US" dirty="0" err="1"/>
              <a:t>htm</a:t>
            </a:r>
            <a:r>
              <a:rPr lang="en-US" dirty="0"/>
              <a:t>','</a:t>
            </a:r>
            <a:r>
              <a:rPr lang="en-US" dirty="0" err="1"/>
              <a:t>rb</a:t>
            </a:r>
            <a:r>
              <a:rPr lang="en-US" dirty="0" smtClean="0"/>
              <a:t>')</a:t>
            </a:r>
          </a:p>
          <a:p>
            <a:r>
              <a:rPr lang="en-US" dirty="0"/>
              <a:t>&gt;&gt;&gt; line = </a:t>
            </a:r>
            <a:r>
              <a:rPr lang="en-US" dirty="0" err="1"/>
              <a:t>f.readline</a:t>
            </a:r>
            <a:r>
              <a:rPr lang="en-US" dirty="0"/>
              <a:t>()</a:t>
            </a:r>
          </a:p>
          <a:p>
            <a:r>
              <a:rPr lang="en-US" dirty="0"/>
              <a:t>&gt;&gt;&gt; line</a:t>
            </a:r>
          </a:p>
          <a:p>
            <a:r>
              <a:rPr lang="en-US" dirty="0"/>
              <a:t>'&lt;!DOCTYPE html&gt;&lt;html manifest="/_/chrome/</a:t>
            </a:r>
            <a:r>
              <a:rPr lang="en-US" dirty="0" err="1"/>
              <a:t>newtab</a:t>
            </a:r>
            <a:r>
              <a:rPr lang="en-US" dirty="0"/>
              <a:t>/</a:t>
            </a:r>
            <a:r>
              <a:rPr lang="en-US" dirty="0" err="1"/>
              <a:t>manifest?espv</a:t>
            </a:r>
            <a:r>
              <a:rPr lang="en-US" dirty="0"/>
              <a:t>=2&amp;amp;ie=UTF-8" l</a:t>
            </a:r>
          </a:p>
          <a:p>
            <a:r>
              <a:rPr lang="en-US" dirty="0" err="1"/>
              <a:t>ang</a:t>
            </a:r>
            <a:r>
              <a:rPr lang="en-US" dirty="0"/>
              <a:t>="en-IL"&gt;&lt;head&gt;&lt;style&gt;.</a:t>
            </a:r>
            <a:r>
              <a:rPr lang="en-US" dirty="0" err="1"/>
              <a:t>fkbx</a:t>
            </a:r>
            <a:r>
              <a:rPr lang="en-US" dirty="0"/>
              <a:t>{}#</a:t>
            </a:r>
            <a:r>
              <a:rPr lang="en-US" dirty="0" err="1"/>
              <a:t>fkbx-hht</a:t>
            </a:r>
            <a:r>
              <a:rPr lang="en-US" dirty="0"/>
              <a:t>{}.</a:t>
            </a:r>
            <a:r>
              <a:rPr lang="en-US" dirty="0" err="1"/>
              <a:t>fkbx</a:t>
            </a:r>
            <a:r>
              <a:rPr lang="en-US" dirty="0"/>
              <a:t>-</a:t>
            </a:r>
            <a:r>
              <a:rPr lang="en-US" dirty="0" err="1"/>
              <a:t>hht</a:t>
            </a:r>
            <a:r>
              <a:rPr lang="en-US" dirty="0"/>
              <a:t>-s{}.hide-sf{}.</a:t>
            </a:r>
            <a:r>
              <a:rPr lang="en-US" dirty="0" err="1"/>
              <a:t>lg-init</a:t>
            </a:r>
            <a:r>
              <a:rPr lang="en-US" dirty="0"/>
              <a:t>{}.mv-</a:t>
            </a:r>
          </a:p>
          <a:p>
            <a:r>
              <a:rPr lang="en-US" dirty="0" err="1"/>
              <a:t>locthumb</a:t>
            </a:r>
            <a:r>
              <a:rPr lang="en-US" dirty="0"/>
              <a:t>{}.mv-</a:t>
            </a:r>
            <a:r>
              <a:rPr lang="en-US" dirty="0" err="1"/>
              <a:t>locgradient</a:t>
            </a:r>
            <a:r>
              <a:rPr lang="en-US" dirty="0"/>
              <a:t>{}.mv-</a:t>
            </a:r>
            <a:r>
              <a:rPr lang="en-US" dirty="0" err="1"/>
              <a:t>loctitle</a:t>
            </a:r>
            <a:r>
              <a:rPr lang="en-US" dirty="0"/>
              <a:t>{}.mv-</a:t>
            </a:r>
            <a:r>
              <a:rPr lang="en-US" dirty="0" err="1"/>
              <a:t>locfallback</a:t>
            </a:r>
            <a:r>
              <a:rPr lang="en-US" dirty="0"/>
              <a:t>{}.mv-tiles{}.</a:t>
            </a:r>
            <a:r>
              <a:rPr lang="en-US" dirty="0" err="1"/>
              <a:t>prm-pt</a:t>
            </a:r>
            <a:r>
              <a:rPr lang="en-US" dirty="0"/>
              <a:t>{}.p</a:t>
            </a:r>
          </a:p>
          <a:p>
            <a:r>
              <a:rPr lang="en-US" dirty="0" err="1"/>
              <a:t>rm</a:t>
            </a:r>
            <a:r>
              <a:rPr lang="en-US" dirty="0"/>
              <a:t>{}.</a:t>
            </a:r>
            <a:r>
              <a:rPr lang="en-US" dirty="0" err="1"/>
              <a:t>prt</a:t>
            </a:r>
            <a:r>
              <a:rPr lang="en-US" dirty="0"/>
              <a:t>{}.</a:t>
            </a:r>
            <a:r>
              <a:rPr lang="en-US" dirty="0" err="1"/>
              <a:t>pt</a:t>
            </a:r>
            <a:r>
              <a:rPr lang="en-US" dirty="0"/>
              <a:t>{}body{</a:t>
            </a:r>
            <a:r>
              <a:rPr lang="en-US" dirty="0" err="1"/>
              <a:t>font:small</a:t>
            </a:r>
            <a:r>
              <a:rPr lang="en-US" dirty="0"/>
              <a:t> arial,sans-serif;margin:0;min-height:616px;text-a</a:t>
            </a:r>
          </a:p>
          <a:p>
            <a:r>
              <a:rPr lang="en-US" dirty="0" err="1"/>
              <a:t>lign</a:t>
            </a:r>
            <a:r>
              <a:rPr lang="en-US" dirty="0"/>
              <a:t>:-</a:t>
            </a:r>
            <a:r>
              <a:rPr lang="en-US" dirty="0" err="1"/>
              <a:t>webkit</a:t>
            </a:r>
            <a:r>
              <a:rPr lang="en-US" dirty="0"/>
              <a:t>-center}body._</a:t>
            </a:r>
            <a:r>
              <a:rPr lang="en-US" dirty="0" err="1"/>
              <a:t>lM,body.hide</a:t>
            </a:r>
            <a:r>
              <a:rPr lang="en-US" dirty="0"/>
              <a:t>-sf #</a:t>
            </a:r>
            <a:r>
              <a:rPr lang="en-US" dirty="0" err="1"/>
              <a:t>fkbx,body.hide</a:t>
            </a:r>
            <a:r>
              <a:rPr lang="en-US" dirty="0"/>
              <a:t>-sf #</a:t>
            </a:r>
            <a:r>
              <a:rPr lang="en-US" dirty="0" err="1"/>
              <a:t>lga</a:t>
            </a:r>
            <a:r>
              <a:rPr lang="en-US" dirty="0"/>
              <a:t>,#</a:t>
            </a:r>
            <a:r>
              <a:rPr lang="en-US" dirty="0" err="1"/>
              <a:t>lga.lg-init</a:t>
            </a:r>
            <a:r>
              <a:rPr lang="en-US" dirty="0"/>
              <a:t>{v</a:t>
            </a:r>
          </a:p>
          <a:p>
            <a:r>
              <a:rPr lang="en-US" dirty="0" err="1"/>
              <a:t>isibility:hidden</a:t>
            </a:r>
            <a:r>
              <a:rPr lang="en-US" dirty="0"/>
              <a:t>}a{color:#12c;text-decoration:none}</a:t>
            </a:r>
            <a:r>
              <a:rPr lang="en-US" dirty="0" err="1"/>
              <a:t>a:hover,a:active</a:t>
            </a:r>
            <a:r>
              <a:rPr lang="en-US" dirty="0"/>
              <a:t>{text-</a:t>
            </a:r>
            <a:r>
              <a:rPr lang="en-US" dirty="0" err="1"/>
              <a:t>decorat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B424B-B1A7-4BF8-8740-D426621297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512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pic>
        <p:nvPicPr>
          <p:cNvPr id="5130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4205" y="1583399"/>
            <a:ext cx="7373760" cy="230832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/>
              <a:t>&gt;&gt;&gt; f = file('google.com.</a:t>
            </a:r>
            <a:r>
              <a:rPr lang="en-US" dirty="0" err="1"/>
              <a:t>htm</a:t>
            </a:r>
            <a:r>
              <a:rPr lang="en-US" dirty="0"/>
              <a:t>','</a:t>
            </a:r>
            <a:r>
              <a:rPr lang="en-US" dirty="0" err="1"/>
              <a:t>rb</a:t>
            </a:r>
            <a:r>
              <a:rPr lang="en-US" dirty="0" smtClean="0"/>
              <a:t>')</a:t>
            </a:r>
          </a:p>
          <a:p>
            <a:r>
              <a:rPr lang="en-US" dirty="0"/>
              <a:t>&gt;&gt;&gt; line = </a:t>
            </a:r>
            <a:r>
              <a:rPr lang="en-US" dirty="0" err="1"/>
              <a:t>f.readline</a:t>
            </a:r>
            <a:r>
              <a:rPr lang="en-US" dirty="0" smtClean="0"/>
              <a:t>()</a:t>
            </a:r>
          </a:p>
          <a:p>
            <a:r>
              <a:rPr lang="en-US" dirty="0"/>
              <a:t>&gt;&gt;&gt; </a:t>
            </a:r>
            <a:r>
              <a:rPr lang="en-US" dirty="0" err="1"/>
              <a:t>line.find</a:t>
            </a:r>
            <a:r>
              <a:rPr lang="en-US" dirty="0"/>
              <a:t>('google')</a:t>
            </a:r>
          </a:p>
          <a:p>
            <a:r>
              <a:rPr lang="en-US" dirty="0" smtClean="0"/>
              <a:t>8387</a:t>
            </a:r>
          </a:p>
          <a:p>
            <a:r>
              <a:rPr lang="en-US" dirty="0"/>
              <a:t>&gt;&gt;&gt; </a:t>
            </a:r>
            <a:r>
              <a:rPr lang="en-US" dirty="0" err="1"/>
              <a:t>line.find</a:t>
            </a:r>
            <a:r>
              <a:rPr lang="en-US" dirty="0"/>
              <a:t>('Hello')</a:t>
            </a:r>
          </a:p>
          <a:p>
            <a:r>
              <a:rPr lang="en-US" dirty="0"/>
              <a:t>-</a:t>
            </a:r>
            <a:r>
              <a:rPr lang="en-US" dirty="0" smtClean="0"/>
              <a:t>1</a:t>
            </a:r>
          </a:p>
          <a:p>
            <a:r>
              <a:rPr lang="en-US" dirty="0"/>
              <a:t>&gt;&gt;&gt; 'google' in line</a:t>
            </a:r>
          </a:p>
          <a:p>
            <a:r>
              <a:rPr lang="en-US" dirty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40015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C7B204-2296-41F8-BD92-EC2EE91B186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717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717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717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7178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2" name="Rectangle 1"/>
          <p:cNvSpPr/>
          <p:nvPr/>
        </p:nvSpPr>
        <p:spPr>
          <a:xfrm>
            <a:off x="885120" y="1547155"/>
            <a:ext cx="7373760" cy="480131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/>
              <a:t>&gt;&gt;&gt; line = line[:200]</a:t>
            </a:r>
          </a:p>
          <a:p>
            <a:r>
              <a:rPr lang="en-US" dirty="0" smtClean="0"/>
              <a:t>&gt;&gt;&gt; </a:t>
            </a:r>
            <a:r>
              <a:rPr lang="en-US" dirty="0"/>
              <a:t>line</a:t>
            </a:r>
          </a:p>
          <a:p>
            <a:r>
              <a:rPr lang="en-US" dirty="0"/>
              <a:t>'&lt;!DOCTYPE html&gt;&lt;html manifest="/_/chrome/</a:t>
            </a:r>
            <a:r>
              <a:rPr lang="en-US" dirty="0" err="1"/>
              <a:t>newtab</a:t>
            </a:r>
            <a:r>
              <a:rPr lang="en-US" dirty="0"/>
              <a:t>/</a:t>
            </a:r>
            <a:r>
              <a:rPr lang="en-US" dirty="0" err="1"/>
              <a:t>manifest?espv</a:t>
            </a:r>
            <a:r>
              <a:rPr lang="en-US" dirty="0"/>
              <a:t>=2&amp;amp;ie=UTF-8" l</a:t>
            </a:r>
          </a:p>
          <a:p>
            <a:r>
              <a:rPr lang="en-US" dirty="0" err="1"/>
              <a:t>ang</a:t>
            </a:r>
            <a:r>
              <a:rPr lang="en-US" dirty="0"/>
              <a:t>="en-IL"&gt;&lt;head&gt;&lt;style&gt;.</a:t>
            </a:r>
            <a:r>
              <a:rPr lang="en-US" dirty="0" err="1"/>
              <a:t>fkbx</a:t>
            </a:r>
            <a:r>
              <a:rPr lang="en-US" dirty="0"/>
              <a:t>{}#</a:t>
            </a:r>
            <a:r>
              <a:rPr lang="en-US" dirty="0" err="1"/>
              <a:t>fkbx-hht</a:t>
            </a:r>
            <a:r>
              <a:rPr lang="en-US" dirty="0"/>
              <a:t>{}.</a:t>
            </a:r>
            <a:r>
              <a:rPr lang="en-US" dirty="0" err="1"/>
              <a:t>fkbx</a:t>
            </a:r>
            <a:r>
              <a:rPr lang="en-US" dirty="0"/>
              <a:t>-</a:t>
            </a:r>
            <a:r>
              <a:rPr lang="en-US" dirty="0" err="1"/>
              <a:t>hht</a:t>
            </a:r>
            <a:r>
              <a:rPr lang="en-US" dirty="0"/>
              <a:t>-s{}.hide-sf{}.</a:t>
            </a:r>
            <a:r>
              <a:rPr lang="en-US" dirty="0" err="1"/>
              <a:t>lg-init</a:t>
            </a:r>
            <a:r>
              <a:rPr lang="en-US" dirty="0"/>
              <a:t>{}.mv-</a:t>
            </a:r>
          </a:p>
          <a:p>
            <a:r>
              <a:rPr lang="en-US" dirty="0" err="1"/>
              <a:t>locthumb</a:t>
            </a:r>
            <a:r>
              <a:rPr lang="en-US" dirty="0"/>
              <a:t>{}.mv-</a:t>
            </a:r>
            <a:r>
              <a:rPr lang="en-US" dirty="0" err="1"/>
              <a:t>locgradient</a:t>
            </a:r>
            <a:r>
              <a:rPr lang="en-US" dirty="0"/>
              <a:t>{}.mv-</a:t>
            </a:r>
            <a:r>
              <a:rPr lang="en-US" dirty="0" err="1"/>
              <a:t>loctitle</a:t>
            </a:r>
            <a:r>
              <a:rPr lang="en-US" dirty="0"/>
              <a:t>{}'</a:t>
            </a:r>
          </a:p>
          <a:p>
            <a:endParaRPr lang="en-US" dirty="0" smtClean="0"/>
          </a:p>
          <a:p>
            <a:r>
              <a:rPr lang="en-US" dirty="0" smtClean="0"/>
              <a:t>&gt;&gt;&gt; </a:t>
            </a:r>
            <a:r>
              <a:rPr lang="en-US" dirty="0" err="1"/>
              <a:t>line.split</a:t>
            </a:r>
            <a:r>
              <a:rPr lang="en-US" dirty="0"/>
              <a:t>('&gt;')</a:t>
            </a:r>
          </a:p>
          <a:p>
            <a:r>
              <a:rPr lang="en-US" dirty="0"/>
              <a:t>['&lt;!DOCTYPE html', '&lt;html manifest="/_/chrome/</a:t>
            </a:r>
            <a:r>
              <a:rPr lang="en-US" dirty="0" err="1"/>
              <a:t>newtab</a:t>
            </a:r>
            <a:r>
              <a:rPr lang="en-US" dirty="0"/>
              <a:t>/</a:t>
            </a:r>
            <a:r>
              <a:rPr lang="en-US" dirty="0" err="1"/>
              <a:t>manifest?espv</a:t>
            </a:r>
            <a:r>
              <a:rPr lang="en-US" dirty="0"/>
              <a:t>=2&amp;amp;ie=UTF-</a:t>
            </a:r>
          </a:p>
          <a:p>
            <a:r>
              <a:rPr lang="en-US" dirty="0"/>
              <a:t>8" </a:t>
            </a:r>
            <a:r>
              <a:rPr lang="en-US" dirty="0" err="1"/>
              <a:t>lang</a:t>
            </a:r>
            <a:r>
              <a:rPr lang="en-US" dirty="0"/>
              <a:t>="en-IL"', '&lt;head', '&lt;style', '.</a:t>
            </a:r>
            <a:r>
              <a:rPr lang="en-US" dirty="0" err="1"/>
              <a:t>fkbx</a:t>
            </a:r>
            <a:r>
              <a:rPr lang="en-US" dirty="0"/>
              <a:t>{}#</a:t>
            </a:r>
            <a:r>
              <a:rPr lang="en-US" dirty="0" err="1"/>
              <a:t>fkbx-hht</a:t>
            </a:r>
            <a:r>
              <a:rPr lang="en-US" dirty="0"/>
              <a:t>{}.</a:t>
            </a:r>
            <a:r>
              <a:rPr lang="en-US" dirty="0" err="1"/>
              <a:t>fkbx</a:t>
            </a:r>
            <a:r>
              <a:rPr lang="en-US" dirty="0"/>
              <a:t>-</a:t>
            </a:r>
            <a:r>
              <a:rPr lang="en-US" dirty="0" err="1"/>
              <a:t>hht</a:t>
            </a:r>
            <a:r>
              <a:rPr lang="en-US" dirty="0"/>
              <a:t>-s{}.hide-sf{}.</a:t>
            </a:r>
          </a:p>
          <a:p>
            <a:r>
              <a:rPr lang="en-US" dirty="0" err="1"/>
              <a:t>lg-init</a:t>
            </a:r>
            <a:r>
              <a:rPr lang="en-US" dirty="0"/>
              <a:t>{}.mv-</a:t>
            </a:r>
            <a:r>
              <a:rPr lang="en-US" dirty="0" err="1"/>
              <a:t>locthumb</a:t>
            </a:r>
            <a:r>
              <a:rPr lang="en-US" dirty="0"/>
              <a:t>{}.mv-</a:t>
            </a:r>
            <a:r>
              <a:rPr lang="en-US" dirty="0" err="1"/>
              <a:t>locgradient</a:t>
            </a:r>
            <a:r>
              <a:rPr lang="en-US" dirty="0"/>
              <a:t>{}.mv-</a:t>
            </a:r>
            <a:r>
              <a:rPr lang="en-US" dirty="0" err="1"/>
              <a:t>loctitle</a:t>
            </a:r>
            <a:r>
              <a:rPr lang="en-US" dirty="0"/>
              <a:t>{}‘]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&gt;&gt;&gt; </a:t>
            </a:r>
            <a:r>
              <a:rPr lang="en-US" dirty="0" err="1"/>
              <a:t>line.split</a:t>
            </a:r>
            <a:r>
              <a:rPr lang="en-US" dirty="0"/>
              <a:t>(' ')[0]</a:t>
            </a:r>
          </a:p>
          <a:p>
            <a:r>
              <a:rPr lang="en-US" dirty="0"/>
              <a:t>'&lt;!DOCTYPE'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C1B228-A3BB-4E3C-BD61-BBCD62FD1C5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26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126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127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127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1274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Text Box 34"/>
          <p:cNvSpPr txBox="1">
            <a:spLocks noChangeArrowheads="1"/>
          </p:cNvSpPr>
          <p:nvPr/>
        </p:nvSpPr>
        <p:spPr bwMode="auto">
          <a:xfrm>
            <a:off x="885120" y="1600200"/>
            <a:ext cx="737376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cs typeface="Miriam" panose="020B0502050101010101" pitchFamily="34" charset="-79"/>
              </a:rPr>
              <a:t>Copy the file</a:t>
            </a:r>
          </a:p>
        </p:txBody>
      </p:sp>
      <p:sp>
        <p:nvSpPr>
          <p:cNvPr id="11276" name="Text Box 34"/>
          <p:cNvSpPr txBox="1">
            <a:spLocks noChangeArrowheads="1"/>
          </p:cNvSpPr>
          <p:nvPr/>
        </p:nvSpPr>
        <p:spPr bwMode="auto">
          <a:xfrm>
            <a:off x="885120" y="2171700"/>
            <a:ext cx="7373760" cy="175418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&gt;&gt;&gt; f1 = open("file1.txt", "r")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&gt;&gt;&gt; f2 = open("file2.txt", "w")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&gt;&gt;&gt; for line in f1.readlines():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   </a:t>
            </a:r>
            <a:r>
              <a:rPr lang="en-US" altLang="en-US" sz="1800" dirty="0" smtClean="0"/>
              <a:t>          f2.write(line</a:t>
            </a:r>
            <a:r>
              <a:rPr lang="en-US" altLang="en-US" sz="18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&gt;&gt;&gt; f2.close()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&gt;&gt;&gt; f1.close()</a:t>
            </a:r>
            <a:endParaRPr lang="en-US" altLang="en-US" sz="1800" dirty="0">
              <a:cs typeface="Miriam" panose="020B0502050101010101" pitchFamily="34" charset="-79"/>
            </a:endParaRPr>
          </a:p>
        </p:txBody>
      </p:sp>
      <p:sp>
        <p:nvSpPr>
          <p:cNvPr id="11277" name="Text Box 34"/>
          <p:cNvSpPr txBox="1">
            <a:spLocks noChangeArrowheads="1"/>
          </p:cNvSpPr>
          <p:nvPr/>
        </p:nvSpPr>
        <p:spPr bwMode="auto">
          <a:xfrm>
            <a:off x="885120" y="4577080"/>
            <a:ext cx="7373760" cy="147732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&gt;&gt;&gt; import </a:t>
            </a:r>
            <a:r>
              <a:rPr lang="en-US" altLang="en-US" sz="1800" dirty="0" err="1"/>
              <a:t>urllib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&gt;&gt;&gt; f1 = </a:t>
            </a:r>
            <a:r>
              <a:rPr lang="en-US" altLang="en-US" sz="1800" dirty="0" err="1"/>
              <a:t>urllib.urlopen</a:t>
            </a:r>
            <a:r>
              <a:rPr lang="en-US" altLang="en-US" sz="1800" dirty="0"/>
              <a:t>("http://python.onego.ru</a:t>
            </a:r>
            <a:r>
              <a:rPr lang="en-US" altLang="en-US" sz="1800" dirty="0" smtClean="0"/>
              <a:t>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cs typeface="Miriam" panose="020B0502050101010101" pitchFamily="34" charset="-79"/>
              </a:rPr>
              <a:t>&gt;&gt;&gt; line=</a:t>
            </a:r>
            <a:r>
              <a:rPr lang="en-US" altLang="en-US" sz="1800" dirty="0" err="1" smtClean="0">
                <a:cs typeface="Miriam" panose="020B0502050101010101" pitchFamily="34" charset="-79"/>
              </a:rPr>
              <a:t>f.readline</a:t>
            </a:r>
            <a:r>
              <a:rPr lang="en-US" altLang="en-US" sz="1800" dirty="0">
                <a:cs typeface="Miriam" panose="020B0502050101010101" pitchFamily="34" charset="-79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cs typeface="Miriam" panose="020B0502050101010101" pitchFamily="34" charset="-79"/>
              </a:rPr>
              <a:t>&gt;&gt;&gt; </a:t>
            </a:r>
            <a:r>
              <a:rPr lang="en-US" altLang="en-US" sz="1800" dirty="0" smtClean="0">
                <a:cs typeface="Miriam" panose="020B0502050101010101" pitchFamily="34" charset="-79"/>
              </a:rPr>
              <a:t>line</a:t>
            </a:r>
            <a:endParaRPr lang="en-US" altLang="en-US" sz="1800" dirty="0">
              <a:cs typeface="Miriam" panose="020B0502050101010101" pitchFamily="34" charset="-79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cs typeface="Miriam" panose="020B0502050101010101" pitchFamily="34" charset="-79"/>
              </a:rPr>
              <a:t>'&lt;?xml version="1.0" encoding="utf-8" ?&gt;\n'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903198" y="4102640"/>
            <a:ext cx="7373760" cy="3698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cs typeface="Miriam" panose="020B0502050101010101" pitchFamily="34" charset="-79"/>
              </a:rPr>
              <a:t>Read </a:t>
            </a:r>
            <a:r>
              <a:rPr lang="en-US" altLang="en-US" sz="1800" dirty="0">
                <a:cs typeface="Miriam" panose="020B0502050101010101" pitchFamily="34" charset="-79"/>
              </a:rPr>
              <a:t>the </a:t>
            </a:r>
            <a:r>
              <a:rPr lang="en-US" altLang="en-US" sz="1800" dirty="0" smtClean="0">
                <a:cs typeface="Miriam" panose="020B0502050101010101" pitchFamily="34" charset="-79"/>
              </a:rPr>
              <a:t>file from internet</a:t>
            </a:r>
            <a:endParaRPr lang="en-US" altLang="en-US" sz="1800" dirty="0">
              <a:cs typeface="Miriam" panose="020B05020501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1900" y="6400800"/>
            <a:ext cx="16002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B6C34F-1347-42FE-A5E9-3C131E0E530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331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331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331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331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pic>
        <p:nvPicPr>
          <p:cNvPr id="13322" name="Picture 27" descr="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0097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496660" y="248095"/>
            <a:ext cx="2148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895149" y="2046420"/>
            <a:ext cx="7353702" cy="1754326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&gt;&gt;&gt; </a:t>
            </a:r>
            <a:r>
              <a:rPr lang="en-US" altLang="en-US" sz="1800" dirty="0"/>
              <a:t>f=open("test.</a:t>
            </a:r>
            <a:r>
              <a:rPr lang="en-US" altLang="en-US" sz="1800" dirty="0" err="1"/>
              <a:t>py</a:t>
            </a:r>
            <a:r>
              <a:rPr lang="en-US" altLang="en-US" sz="1800" dirty="0"/>
              <a:t>","r")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&gt;&gt;&gt; 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&lt;open file 'test.py', mode 'r' at 0x023A84F0&gt;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&gt;&gt;&gt; for l in f: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...     print 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1375</TotalTime>
  <Words>1568</Words>
  <Application>Microsoft Office PowerPoint</Application>
  <PresentationFormat>On-screen Show (4:3)</PresentationFormat>
  <Paragraphs>361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Consolas</vt:lpstr>
      <vt:lpstr>David</vt:lpstr>
      <vt:lpstr>Menlo</vt:lpstr>
      <vt:lpstr>Miriam</vt:lpstr>
      <vt:lpstr>Times New Roman</vt:lpstr>
      <vt:lpstr>Trebuchet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User-20</cp:lastModifiedBy>
  <cp:revision>124</cp:revision>
  <dcterms:created xsi:type="dcterms:W3CDTF">2008-08-03T16:05:36Z</dcterms:created>
  <dcterms:modified xsi:type="dcterms:W3CDTF">2016-11-02T15:33:17Z</dcterms:modified>
</cp:coreProperties>
</file>