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BE0E3"/>
    <a:srgbClr val="DDDDDD"/>
    <a:srgbClr val="FFFF99"/>
    <a:srgbClr val="C0C0C0"/>
    <a:srgbClr val="669999"/>
    <a:srgbClr val="6666CC"/>
    <a:srgbClr val="797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574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15A453-9764-4398-B476-11A28C97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8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41ECF4-ACB0-4C63-AF56-207093CEBEF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4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41ECF4-ACB0-4C63-AF56-207093CEBEF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9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41ECF4-ACB0-4C63-AF56-207093CEBEF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41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41ECF4-ACB0-4C63-AF56-207093CEBEF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1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41ECF4-ACB0-4C63-AF56-207093CEBEF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9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BE79-287A-4CDA-AD7A-5C8F66554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044D2-2AD0-4C4C-8ACC-6379C013B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8A7B6-4DF2-445D-8A07-D744C52C3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7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BA02A-4092-4C5B-876B-FE8AF603D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1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1E22-8DB6-479C-BD56-F2D1C3381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FE28-714C-40FC-8E8F-98D18FBE5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8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8A78D-DEC9-41D7-85C7-4AA59329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D8A10-6193-45E9-AB91-D41EC712F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F19B-3031-41D6-8513-9A697DB19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6DACC-6DC1-45BB-A12B-C5A091C4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FC0B-C681-4022-AD9B-43C71C4B7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2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44E9987-102B-4D41-8A21-F766A043B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F2BFD3-BC1B-4BF4-A3E9-C36879E1B0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753394" y="152400"/>
            <a:ext cx="5637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Operating System 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1447800"/>
            <a:ext cx="2133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Hardware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 rtl="1" eaLnBrk="1" hangingPunct="1">
              <a:defRPr/>
            </a:pPr>
            <a:r>
              <a:rPr lang="he-IL" b="1" dirty="0" smtClean="0">
                <a:solidFill>
                  <a:srgbClr val="000000"/>
                </a:solidFill>
                <a:latin typeface="Helvetica" panose="020B0604020202020204" pitchFamily="34" charset="0"/>
                <a:cs typeface="David" panose="020E0502060401010101" pitchFamily="34" charset="-79"/>
              </a:rPr>
              <a:t>חומרה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3906" y="2133600"/>
            <a:ext cx="25146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Motherboard</a:t>
            </a:r>
            <a:r>
              <a:rPr lang="he-IL" b="1" dirty="0" smtClean="0"/>
              <a:t> </a:t>
            </a:r>
            <a:r>
              <a:rPr lang="en-US" b="1" dirty="0" smtClean="0"/>
              <a:t>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לוח אם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32" name="Picture 8" descr="http://img.zap.co.il/pics/1/8/0/1/35541081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314325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2630269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solidFill>
                  <a:srgbClr val="25252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לוח האם הוא המשטח המרכזי עליו מתנהלת פעולתו הפנימית של המחשב. כל רכיב במחשב חייב להיות משובץ בלוח האם או מקושר אל רכיב שמשובץ בו.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0" descr="http://static.ddmcdn.com/gif/computer-memory-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900" y="3897379"/>
            <a:ext cx="2444609" cy="244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F2BFD3-BC1B-4BF4-A3E9-C36879E1B0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5200" y="1447800"/>
            <a:ext cx="2133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Hardware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 rtl="1" eaLnBrk="1" hangingPunct="1">
              <a:defRPr/>
            </a:pPr>
            <a:r>
              <a:rPr lang="he-IL" b="1" dirty="0" smtClean="0">
                <a:solidFill>
                  <a:srgbClr val="000000"/>
                </a:solidFill>
                <a:latin typeface="Helvetica" panose="020B0604020202020204" pitchFamily="34" charset="0"/>
                <a:cs typeface="David" panose="020E0502060401010101" pitchFamily="34" charset="-79"/>
              </a:rPr>
              <a:t>חומרה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2831068"/>
            <a:ext cx="5027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DRAM</a:t>
            </a:r>
            <a:r>
              <a:rPr lang="he-IL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Dynamic random-access memory </a:t>
            </a:r>
            <a:r>
              <a:rPr lang="en-US" dirty="0" smtClean="0"/>
              <a:t>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3606" y="2297668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זיכרון דינמי משמש כזיכרון הראשי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RAM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ברוב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המחשבים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האישיים.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8952" y="3368933"/>
            <a:ext cx="522450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DDRAM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- Double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Data Rate Synchronous DRAM</a:t>
            </a:r>
            <a:endParaRPr lang="en-US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53394" y="152400"/>
            <a:ext cx="5637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Operating System 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22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F2BFD3-BC1B-4BF4-A3E9-C36879E1B0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5200" y="1447800"/>
            <a:ext cx="2133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Hardware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 rtl="1" eaLnBrk="1" hangingPunct="1">
              <a:defRPr/>
            </a:pPr>
            <a:r>
              <a:rPr lang="he-IL" b="1" dirty="0" smtClean="0">
                <a:solidFill>
                  <a:srgbClr val="000000"/>
                </a:solidFill>
                <a:latin typeface="Helvetica" panose="020B0604020202020204" pitchFamily="34" charset="0"/>
                <a:cs typeface="David" panose="020E0502060401010101" pitchFamily="34" charset="-79"/>
              </a:rPr>
              <a:t>חומרה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2145268"/>
            <a:ext cx="5027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IDE</a:t>
            </a:r>
            <a:r>
              <a:rPr lang="he-IL" dirty="0" smtClean="0"/>
              <a:t> </a:t>
            </a:r>
            <a:r>
              <a:rPr lang="en-US" dirty="0" smtClean="0"/>
              <a:t>–</a:t>
            </a:r>
            <a:r>
              <a:rPr lang="he-IL" dirty="0" smtClean="0"/>
              <a:t> </a:t>
            </a:r>
            <a:r>
              <a:rPr lang="en-US" dirty="0" smtClean="0"/>
              <a:t> </a:t>
            </a:r>
            <a:r>
              <a:rPr lang="en-US" dirty="0"/>
              <a:t>Integrated Drive Electronics </a:t>
            </a:r>
            <a:r>
              <a:rPr lang="en-US" dirty="0" smtClean="0"/>
              <a:t>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647188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תקן של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חיבור כוננים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למחשב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09" y="3390221"/>
            <a:ext cx="2583782" cy="1937838"/>
          </a:xfrm>
          <a:prstGeom prst="rect">
            <a:avLst/>
          </a:prstGeom>
        </p:spPr>
      </p:pic>
      <p:pic>
        <p:nvPicPr>
          <p:cNvPr id="5122" name="Picture 2" descr="כבל SA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24" y="3581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676400" y="5556659"/>
            <a:ext cx="12954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חיבור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IDE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40439" y="5768459"/>
            <a:ext cx="167322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חיבור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SATA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753394" y="152400"/>
            <a:ext cx="5637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Operating System 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06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F2BFD3-BC1B-4BF4-A3E9-C36879E1B0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7450" y="5458335"/>
            <a:ext cx="14281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dirty="0" smtClean="0">
                <a:latin typeface="+mn-lt"/>
                <a:cs typeface="David" panose="020E0502060401010101" pitchFamily="34" charset="-79"/>
              </a:rPr>
              <a:t>Southbridge chipset</a:t>
            </a:r>
            <a:endParaRPr lang="en-US" dirty="0"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31" name="Picture 18" descr="http://www.techiwarehouse.com/i/Motherboard/Motherboar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34000" cy="4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Left-Right Arrow 31"/>
          <p:cNvSpPr/>
          <p:nvPr/>
        </p:nvSpPr>
        <p:spPr>
          <a:xfrm rot="15644402">
            <a:off x="3756025" y="3333750"/>
            <a:ext cx="1143000" cy="304800"/>
          </a:xfrm>
          <a:prstGeom prst="left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Left-Right Arrow 32"/>
          <p:cNvSpPr/>
          <p:nvPr/>
        </p:nvSpPr>
        <p:spPr>
          <a:xfrm rot="18611225">
            <a:off x="4941094" y="4363244"/>
            <a:ext cx="1201737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Left-Right Arrow 33"/>
          <p:cNvSpPr/>
          <p:nvPr/>
        </p:nvSpPr>
        <p:spPr>
          <a:xfrm rot="369768">
            <a:off x="3800475" y="4641850"/>
            <a:ext cx="1366838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Left-Right Arrow 34"/>
          <p:cNvSpPr/>
          <p:nvPr/>
        </p:nvSpPr>
        <p:spPr>
          <a:xfrm rot="19637194">
            <a:off x="4475163" y="3490912"/>
            <a:ext cx="1143000" cy="304800"/>
          </a:xfrm>
          <a:prstGeom prst="left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18809789">
            <a:off x="4787900" y="5013325"/>
            <a:ext cx="517525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Rounded Rectangular Callout 36"/>
          <p:cNvSpPr/>
          <p:nvPr/>
        </p:nvSpPr>
        <p:spPr>
          <a:xfrm>
            <a:off x="4246563" y="1565275"/>
            <a:ext cx="1600200" cy="609600"/>
          </a:xfrm>
          <a:prstGeom prst="wedgeRoundRectCallout">
            <a:avLst>
              <a:gd name="adj1" fmla="val -40683"/>
              <a:gd name="adj2" fmla="val 253552"/>
              <a:gd name="adj3" fmla="val 1666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mov</a:t>
            </a:r>
            <a:r>
              <a:rPr lang="en-US" dirty="0">
                <a:solidFill>
                  <a:schemeClr val="tx1"/>
                </a:solidFill>
              </a:rPr>
              <a:t>, add, sub, </a:t>
            </a:r>
            <a:r>
              <a:rPr lang="en-US" dirty="0" err="1">
                <a:solidFill>
                  <a:schemeClr val="tx1"/>
                </a:solidFill>
              </a:rPr>
              <a:t>cmp</a:t>
            </a:r>
            <a:r>
              <a:rPr lang="en-US" dirty="0">
                <a:solidFill>
                  <a:schemeClr val="tx1"/>
                </a:solidFill>
              </a:rPr>
              <a:t>,…</a:t>
            </a:r>
          </a:p>
        </p:txBody>
      </p:sp>
      <p:sp>
        <p:nvSpPr>
          <p:cNvPr id="38" name="Left-Right Arrow 37"/>
          <p:cNvSpPr/>
          <p:nvPr/>
        </p:nvSpPr>
        <p:spPr>
          <a:xfrm rot="3924848">
            <a:off x="3552032" y="3806031"/>
            <a:ext cx="2392362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ounded Rectangular Callout 38"/>
          <p:cNvSpPr/>
          <p:nvPr/>
        </p:nvSpPr>
        <p:spPr>
          <a:xfrm>
            <a:off x="1609725" y="2932112"/>
            <a:ext cx="1295400" cy="593725"/>
          </a:xfrm>
          <a:prstGeom prst="wedgeRoundRectCallout">
            <a:avLst>
              <a:gd name="adj1" fmla="val 211520"/>
              <a:gd name="adj2" fmla="val 2277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in, out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112313" y="4110706"/>
            <a:ext cx="142812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dirty="0" smtClean="0">
                <a:latin typeface="+mn-lt"/>
                <a:cs typeface="David" panose="020E0502060401010101" pitchFamily="34" charset="-79"/>
              </a:rPr>
              <a:t>Northbridge chipset</a:t>
            </a:r>
            <a:endParaRPr lang="en-US" dirty="0"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753394" y="152400"/>
            <a:ext cx="5637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Operating System 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7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bss.pt/img/hardw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32" y="2895600"/>
            <a:ext cx="2469880" cy="246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F2BFD3-BC1B-4BF4-A3E9-C36879E1B0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5200" y="1438656"/>
            <a:ext cx="2133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Hardware</a:t>
            </a: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endParaRPr lang="en-US" altLang="en-US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 rtl="1" eaLnBrk="1" hangingPunct="1">
              <a:defRPr/>
            </a:pPr>
            <a:r>
              <a:rPr lang="he-IL" b="1" dirty="0" smtClean="0">
                <a:solidFill>
                  <a:srgbClr val="000000"/>
                </a:solidFill>
                <a:latin typeface="Helvetica" panose="020B0604020202020204" pitchFamily="34" charset="0"/>
                <a:cs typeface="David" panose="020E0502060401010101" pitchFamily="34" charset="-79"/>
              </a:rPr>
              <a:t>חומרה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2145268"/>
            <a:ext cx="274161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Hard disk</a:t>
            </a:r>
            <a:r>
              <a:rPr lang="he-IL" dirty="0" smtClean="0"/>
              <a:t> </a:t>
            </a:r>
            <a:r>
              <a:rPr lang="en-US" dirty="0" smtClean="0"/>
              <a:t>–</a:t>
            </a:r>
            <a:r>
              <a:rPr lang="he-IL" dirty="0" smtClean="0"/>
              <a:t> </a:t>
            </a:r>
            <a:r>
              <a:rPr lang="en-US" dirty="0" smtClean="0"/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דיסק קשיח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590800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הוא רכיב במחשב המשמש לשמירת נתונים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172" name="Picture 4" descr="http://static2.shop.indiatimes.com/images/products/additional/original/B1693576_View_1/computers/external-hard-disk/transcend-storejet-500gb-portable-hard-disk-25m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637" y="3886200"/>
            <a:ext cx="1839716" cy="113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534711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HDD - </a:t>
            </a:r>
            <a:r>
              <a:rPr lang="en-US" dirty="0"/>
              <a:t>Hard disk </a:t>
            </a:r>
            <a:r>
              <a:rPr lang="en-US" dirty="0" smtClean="0"/>
              <a:t>drive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37783" y="529726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SSD - </a:t>
            </a:r>
            <a:r>
              <a:rPr lang="en-US" dirty="0"/>
              <a:t>Solid-State Drive</a:t>
            </a:r>
          </a:p>
        </p:txBody>
      </p:sp>
      <p:pic>
        <p:nvPicPr>
          <p:cNvPr id="1026" name="Picture 2" descr="http://mainbored.com/wp-content/uploads/2015/07/ss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079" y="3276600"/>
            <a:ext cx="2606209" cy="182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581400" y="525110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HDD outside</a:t>
            </a:r>
            <a:endParaRPr lang="en-US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753394" y="152400"/>
            <a:ext cx="5637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Operating System 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15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1771</TotalTime>
  <Words>152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David</vt:lpstr>
      <vt:lpstr>Helvetica</vt:lpstr>
      <vt:lpstr>Miriam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193</cp:revision>
  <dcterms:created xsi:type="dcterms:W3CDTF">2008-08-03T16:05:36Z</dcterms:created>
  <dcterms:modified xsi:type="dcterms:W3CDTF">2018-03-22T16:59:44Z</dcterms:modified>
</cp:coreProperties>
</file>