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>
  <p:sldMasterIdLst>
    <p:sldMasterId id="2147483649" r:id="rId1"/>
  </p:sldMasterIdLst>
  <p:notesMasterIdLst>
    <p:notesMasterId r:id="rId16"/>
  </p:notesMasterIdLst>
  <p:sldIdLst>
    <p:sldId id="256" r:id="rId2"/>
    <p:sldId id="266" r:id="rId3"/>
    <p:sldId id="280" r:id="rId4"/>
    <p:sldId id="276" r:id="rId5"/>
    <p:sldId id="277" r:id="rId6"/>
    <p:sldId id="278" r:id="rId7"/>
    <p:sldId id="288" r:id="rId8"/>
    <p:sldId id="285" r:id="rId9"/>
    <p:sldId id="286" r:id="rId10"/>
    <p:sldId id="292" r:id="rId11"/>
    <p:sldId id="287" r:id="rId12"/>
    <p:sldId id="289" r:id="rId13"/>
    <p:sldId id="290" r:id="rId14"/>
    <p:sldId id="291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709"/>
    <p:restoredTop sz="94655"/>
  </p:normalViewPr>
  <p:slideViewPr>
    <p:cSldViewPr>
      <p:cViewPr varScale="1">
        <p:scale>
          <a:sx n="172" d="100"/>
          <a:sy n="172" d="100"/>
        </p:scale>
        <p:origin x="560" y="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7F74A05-EC5D-F13D-488B-CFA3C30191C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B983732C-EDEE-45E7-94E0-E00D083C0CE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D60718DB-072F-8E7F-D86E-62361CC963A7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128A48A2-8070-2341-4FA2-831903ADDEE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F50821F7-7FAA-433D-7FF2-41DFFD12EAB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647447A9-11D3-976E-52F1-C176D67B42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820ABEC-A2AE-2643-8E75-71D0646FB59C}" type="slidenum">
              <a:rPr lang="en-US" altLang="en-IL"/>
              <a:pPr/>
              <a:t>‹#›</a:t>
            </a:fld>
            <a:endParaRPr lang="en-US" altLang="en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" charset="0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" charset="0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" charset="0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" charset="0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1299EFD7-BE11-4239-8480-9BE3435FD8F4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58800" y="2625725"/>
            <a:ext cx="322263" cy="474663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A4301319-C71E-1D23-5825-FB47FA7723D9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25500" y="2625725"/>
            <a:ext cx="328613" cy="474663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tx2">
                  <a:gamma/>
                  <a:tint val="18039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solidFill>
                <a:schemeClr val="tx2"/>
              </a:solidFill>
              <a:latin typeface="Arial" charset="0"/>
              <a:ea typeface="+mn-ea"/>
            </a:endParaRP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A82B4B7F-7CF8-B4CC-388F-643AF02208BB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66738" y="3048000"/>
            <a:ext cx="422275" cy="4746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>
              <a:latin typeface="Arial" pitchFamily="34" charset="0"/>
            </a:endParaRP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B9158DBA-EA9E-9806-618E-7E047BBC113F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36625" y="3048000"/>
            <a:ext cx="368300" cy="474663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FFFFF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>
              <a:latin typeface="Arial" pitchFamily="34" charset="0"/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21DD2C76-73BD-37D2-4F7C-8FA0E8AD03F1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52400" y="2974975"/>
            <a:ext cx="560388" cy="422275"/>
          </a:xfrm>
          <a:prstGeom prst="rect">
            <a:avLst/>
          </a:prstGeom>
          <a:gradFill rotWithShape="0">
            <a:gsLst>
              <a:gs pos="0">
                <a:schemeClr val="folHlink">
                  <a:gamma/>
                  <a:tint val="45490"/>
                  <a:invGamma/>
                </a:schemeClr>
              </a:gs>
              <a:gs pos="100000">
                <a:schemeClr val="fol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latin typeface="Arial" charset="0"/>
              <a:ea typeface="+mn-ea"/>
            </a:endParaRP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EA87489-2C72-6134-5264-E8AC849CBE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400" y="2438400"/>
            <a:ext cx="31750" cy="1052513"/>
          </a:xfrm>
          <a:prstGeom prst="rect">
            <a:avLst/>
          </a:prstGeom>
          <a:solidFill>
            <a:srgbClr val="99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9B754624-1CA3-950E-21AC-067E0CC32412}"/>
              </a:ext>
            </a:extLst>
          </p:cNvPr>
          <p:cNvSpPr>
            <a:spLocks noChangeArrowheads="1"/>
          </p:cNvSpPr>
          <p:nvPr/>
        </p:nvSpPr>
        <p:spPr bwMode="gray">
          <a:xfrm flipV="1">
            <a:off x="315913" y="3265488"/>
            <a:ext cx="8683625" cy="46037"/>
          </a:xfrm>
          <a:prstGeom prst="rect">
            <a:avLst/>
          </a:prstGeom>
          <a:gradFill rotWithShape="0">
            <a:gsLst>
              <a:gs pos="0">
                <a:srgbClr val="99330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wrap="none" anchor="ctr"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>
              <a:latin typeface="Arial" pitchFamily="34" charset="0"/>
            </a:endParaRPr>
          </a:p>
        </p:txBody>
      </p:sp>
      <p:pic>
        <p:nvPicPr>
          <p:cNvPr id="9" name="Picture 18">
            <a:extLst>
              <a:ext uri="{FF2B5EF4-FFF2-40B4-BE49-F238E27FC236}">
                <a16:creationId xmlns:a16="http://schemas.microsoft.com/office/drawing/2014/main" id="{C8547E67-4BF4-2CC9-65CE-D83C43881C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4876800"/>
            <a:ext cx="8382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209800"/>
            <a:ext cx="7620000" cy="10668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3886200"/>
            <a:ext cx="7620000" cy="914400"/>
          </a:xfrm>
        </p:spPr>
        <p:txBody>
          <a:bodyPr/>
          <a:lstStyle>
            <a:lvl1pPr marL="0" indent="0" algn="ctr">
              <a:buFont typeface="Wingdings" pitchFamily="1" charset="2"/>
              <a:buNone/>
              <a:defRPr>
                <a:solidFill>
                  <a:srgbClr val="993300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98774C8A-FDD7-E88B-B006-373A107B24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8077200" y="6553200"/>
            <a:ext cx="1066800" cy="3048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fld id="{1405E12C-6EC1-C245-B917-EB9C2CD637D2}" type="datetime5">
              <a:rPr lang="en-US"/>
              <a:pPr>
                <a:defRPr/>
              </a:pPr>
              <a:t>22-Feb-25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36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5FEDA4DF-77CB-810B-0DE9-45A9AC10242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367195-8DAF-E040-B2DA-48B0B6C2AD9F}" type="slidenum">
              <a:rPr lang="en-US" altLang="en-IL"/>
              <a:pPr/>
              <a:t>‹#›</a:t>
            </a:fld>
            <a:endParaRPr lang="en-US" altLang="en-IL"/>
          </a:p>
        </p:txBody>
      </p:sp>
    </p:spTree>
    <p:extLst>
      <p:ext uri="{BB962C8B-B14F-4D97-AF65-F5344CB8AC3E}">
        <p14:creationId xmlns:p14="http://schemas.microsoft.com/office/powerpoint/2010/main" val="4016243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4825" y="228600"/>
            <a:ext cx="2157413" cy="59039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28600"/>
            <a:ext cx="6321425" cy="59039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F38DF343-6247-D137-DEEF-C4708270769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221943-54B7-EC4F-BE13-83B7BD0D9401}" type="slidenum">
              <a:rPr lang="en-US" altLang="en-IL"/>
              <a:pPr/>
              <a:t>‹#›</a:t>
            </a:fld>
            <a:endParaRPr lang="en-US" altLang="en-IL"/>
          </a:p>
        </p:txBody>
      </p:sp>
    </p:spTree>
    <p:extLst>
      <p:ext uri="{BB962C8B-B14F-4D97-AF65-F5344CB8AC3E}">
        <p14:creationId xmlns:p14="http://schemas.microsoft.com/office/powerpoint/2010/main" val="1571189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7340F46C-55A5-72AE-2E82-AFD236857E0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F1656D-6493-1F44-86F3-114ACC30D5E6}" type="slidenum">
              <a:rPr lang="en-US" altLang="en-IL"/>
              <a:pPr/>
              <a:t>‹#›</a:t>
            </a:fld>
            <a:endParaRPr lang="en-US" altLang="en-IL"/>
          </a:p>
        </p:txBody>
      </p:sp>
    </p:spTree>
    <p:extLst>
      <p:ext uri="{BB962C8B-B14F-4D97-AF65-F5344CB8AC3E}">
        <p14:creationId xmlns:p14="http://schemas.microsoft.com/office/powerpoint/2010/main" val="3309268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CC8D4D1-1566-2B9A-BDF0-66A67DB7C41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0DE56C-AFE9-954D-892A-355FC80882B3}" type="slidenum">
              <a:rPr lang="en-US" altLang="en-IL"/>
              <a:pPr/>
              <a:t>‹#›</a:t>
            </a:fld>
            <a:endParaRPr lang="en-US" altLang="en-IL"/>
          </a:p>
        </p:txBody>
      </p:sp>
    </p:spTree>
    <p:extLst>
      <p:ext uri="{BB962C8B-B14F-4D97-AF65-F5344CB8AC3E}">
        <p14:creationId xmlns:p14="http://schemas.microsoft.com/office/powerpoint/2010/main" val="391792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71600"/>
            <a:ext cx="4210050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3450" y="1371600"/>
            <a:ext cx="4211638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FEDCE102-0C5F-F613-DEDB-35EDDB00514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6C0A9D-9F96-A443-8ABC-DE3A93B89E56}" type="slidenum">
              <a:rPr lang="en-US" altLang="en-IL"/>
              <a:pPr/>
              <a:t>‹#›</a:t>
            </a:fld>
            <a:endParaRPr lang="en-US" altLang="en-IL"/>
          </a:p>
        </p:txBody>
      </p:sp>
    </p:spTree>
    <p:extLst>
      <p:ext uri="{BB962C8B-B14F-4D97-AF65-F5344CB8AC3E}">
        <p14:creationId xmlns:p14="http://schemas.microsoft.com/office/powerpoint/2010/main" val="1257220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D1FE83E-D0CF-078C-4D79-571390D4A8E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73E5DE-7530-6B45-A412-A39932A89178}" type="slidenum">
              <a:rPr lang="en-US" altLang="en-IL"/>
              <a:pPr/>
              <a:t>‹#›</a:t>
            </a:fld>
            <a:endParaRPr lang="en-US" altLang="en-IL"/>
          </a:p>
        </p:txBody>
      </p:sp>
    </p:spTree>
    <p:extLst>
      <p:ext uri="{BB962C8B-B14F-4D97-AF65-F5344CB8AC3E}">
        <p14:creationId xmlns:p14="http://schemas.microsoft.com/office/powerpoint/2010/main" val="846505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3637F06E-41A4-F2A5-B42F-27A6C4E2745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37257A-AD58-FE4F-9099-222459764BF4}" type="slidenum">
              <a:rPr lang="en-US" altLang="en-IL"/>
              <a:pPr/>
              <a:t>‹#›</a:t>
            </a:fld>
            <a:endParaRPr lang="en-US" altLang="en-IL"/>
          </a:p>
        </p:txBody>
      </p:sp>
    </p:spTree>
    <p:extLst>
      <p:ext uri="{BB962C8B-B14F-4D97-AF65-F5344CB8AC3E}">
        <p14:creationId xmlns:p14="http://schemas.microsoft.com/office/powerpoint/2010/main" val="1907371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427EFCA1-87CF-F807-0461-39A0D4F8001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0DAF9C-8B16-354C-86EE-73D8F4473258}" type="slidenum">
              <a:rPr lang="en-US" altLang="en-IL"/>
              <a:pPr/>
              <a:t>‹#›</a:t>
            </a:fld>
            <a:endParaRPr lang="en-US" altLang="en-IL"/>
          </a:p>
        </p:txBody>
      </p:sp>
    </p:spTree>
    <p:extLst>
      <p:ext uri="{BB962C8B-B14F-4D97-AF65-F5344CB8AC3E}">
        <p14:creationId xmlns:p14="http://schemas.microsoft.com/office/powerpoint/2010/main" val="1529454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4C5F78DF-9A21-133F-3B07-4EA94AC2DD0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8FB20E-EC9F-314C-A177-EA4FA3E178BF}" type="slidenum">
              <a:rPr lang="en-US" altLang="en-IL"/>
              <a:pPr/>
              <a:t>‹#›</a:t>
            </a:fld>
            <a:endParaRPr lang="en-US" altLang="en-IL"/>
          </a:p>
        </p:txBody>
      </p:sp>
    </p:spTree>
    <p:extLst>
      <p:ext uri="{BB962C8B-B14F-4D97-AF65-F5344CB8AC3E}">
        <p14:creationId xmlns:p14="http://schemas.microsoft.com/office/powerpoint/2010/main" val="3970765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43455B86-32AA-6BAD-E544-650F7E5A4E8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152A35-92D0-8549-B6A3-807372232958}" type="slidenum">
              <a:rPr lang="en-US" altLang="en-IL"/>
              <a:pPr/>
              <a:t>‹#›</a:t>
            </a:fld>
            <a:endParaRPr lang="en-US" altLang="en-IL"/>
          </a:p>
        </p:txBody>
      </p:sp>
    </p:spTree>
    <p:extLst>
      <p:ext uri="{BB962C8B-B14F-4D97-AF65-F5344CB8AC3E}">
        <p14:creationId xmlns:p14="http://schemas.microsoft.com/office/powerpoint/2010/main" val="908607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A82EA0F-5CD2-B8D2-F299-DEFFE1A3E159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33400" y="260350"/>
            <a:ext cx="322263" cy="474663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E867A956-0D7E-789D-86C0-6408D235272F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260350"/>
            <a:ext cx="328613" cy="474663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tx2">
                  <a:gamma/>
                  <a:tint val="18039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solidFill>
                <a:schemeClr val="tx2"/>
              </a:solidFill>
              <a:latin typeface="Arial" charset="0"/>
              <a:ea typeface="+mn-ea"/>
            </a:endParaRP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4C5AC4C-7298-6AE5-B088-86189FAC84F8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682625"/>
            <a:ext cx="422275" cy="4746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>
              <a:latin typeface="Arial" pitchFamily="34" charset="0"/>
            </a:endParaRP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D93DF7F-7E9B-FCF5-984A-ACFF66F9DE44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4400" y="685800"/>
            <a:ext cx="368300" cy="474663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FFFFF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>
              <a:latin typeface="Arial" pitchFamily="34" charset="0"/>
            </a:endParaRP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820F10EE-01F2-D6EF-C84B-9FB15BB6E7A8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609600"/>
            <a:ext cx="560388" cy="422275"/>
          </a:xfrm>
          <a:prstGeom prst="rect">
            <a:avLst/>
          </a:prstGeom>
          <a:gradFill rotWithShape="0">
            <a:gsLst>
              <a:gs pos="0">
                <a:schemeClr val="folHlink">
                  <a:gamma/>
                  <a:tint val="45490"/>
                  <a:invGamma/>
                </a:schemeClr>
              </a:gs>
              <a:gs pos="100000">
                <a:schemeClr val="fol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latin typeface="Arial" charset="0"/>
              <a:ea typeface="+mn-ea"/>
            </a:endParaRPr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5C4C8C11-75DD-2615-8BC3-5EDD12C0446E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152400"/>
            <a:ext cx="31750" cy="1052513"/>
          </a:xfrm>
          <a:prstGeom prst="rect">
            <a:avLst/>
          </a:prstGeom>
          <a:solidFill>
            <a:srgbClr val="99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>
              <a:latin typeface="Arial" pitchFamily="34" charset="0"/>
            </a:endParaRP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EF4ABD62-9C81-884E-2FE0-F60AFAB39E14}"/>
              </a:ext>
            </a:extLst>
          </p:cNvPr>
          <p:cNvSpPr>
            <a:spLocks noChangeArrowheads="1"/>
          </p:cNvSpPr>
          <p:nvPr/>
        </p:nvSpPr>
        <p:spPr bwMode="gray">
          <a:xfrm flipV="1">
            <a:off x="460375" y="990600"/>
            <a:ext cx="8683625" cy="46038"/>
          </a:xfrm>
          <a:prstGeom prst="rect">
            <a:avLst/>
          </a:prstGeom>
          <a:gradFill rotWithShape="0">
            <a:gsLst>
              <a:gs pos="0">
                <a:srgbClr val="99330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wrap="none" anchor="ctr"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>
              <a:solidFill>
                <a:srgbClr val="993300"/>
              </a:solidFill>
              <a:latin typeface="Arial" pitchFamily="34" charset="0"/>
            </a:endParaRPr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AA84C2D-0C2B-3866-121D-BEE2FB9B12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28600"/>
            <a:ext cx="779303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82" name="Rectangle 10">
            <a:extLst>
              <a:ext uri="{FF2B5EF4-FFF2-40B4-BE49-F238E27FC236}">
                <a16:creationId xmlns:a16="http://schemas.microsoft.com/office/drawing/2014/main" id="{D07551AC-D977-5D10-6C1F-27AA4F7E62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71600"/>
            <a:ext cx="8574088" cy="476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083" name="Rectangle 11">
            <a:extLst>
              <a:ext uri="{FF2B5EF4-FFF2-40B4-BE49-F238E27FC236}">
                <a16:creationId xmlns:a16="http://schemas.microsoft.com/office/drawing/2014/main" id="{C592D546-A563-C0AD-1D45-A72ED3EEC65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anose="020B0604020202020204" pitchFamily="34" charset="0"/>
              </a:defRPr>
            </a:lvl1pPr>
          </a:lstStyle>
          <a:p>
            <a:fld id="{14ADF6B8-1568-704F-A945-C398020BD18D}" type="slidenum">
              <a:rPr lang="en-US" altLang="en-IL"/>
              <a:pPr/>
              <a:t>‹#›</a:t>
            </a:fld>
            <a:endParaRPr lang="en-US" altLang="en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0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" grpId="0" build="p" bldLvl="5" autoUpdateAnimBg="0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8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082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8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082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8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082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8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082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8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08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+mj-lt"/>
          <a:ea typeface="MS PGothic" pitchFamily="34" charset="-128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pitchFamily="1" charset="0"/>
          <a:ea typeface="MS PGothic" pitchFamily="34" charset="-128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pitchFamily="1" charset="0"/>
          <a:ea typeface="MS PGothic" pitchFamily="34" charset="-128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pitchFamily="1" charset="0"/>
          <a:ea typeface="MS PGothic" pitchFamily="34" charset="-128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pitchFamily="1" charset="0"/>
          <a:ea typeface="MS PGothic" pitchFamily="34" charset="-128"/>
          <a:cs typeface="MS PGothic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pitchFamily="1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pitchFamily="1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pitchFamily="1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pitchFamily="1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1" charset="2"/>
        <a:buChar char="n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1" charset="2"/>
        <a:buChar char="n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1" charset="2"/>
        <a:buChar char="n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1" charset="2"/>
        <a:buChar char="n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ckoverflow.com/questions/315911/git-for-beginners-the-definitive-practical-guide#323764" TargetMode="External"/><Relationship Id="rId2" Type="http://schemas.openxmlformats.org/officeDocument/2006/relationships/hyperlink" Target="http://git-scm.com/download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jsmith@seas.upenn.ed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pepper@panther.adelphi.edu/opt/git/csc480ASpring15.git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BEEBC3C6-D5E4-E262-4850-B9C12407380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38200" y="2209800"/>
            <a:ext cx="7620000" cy="914400"/>
          </a:xfrm>
        </p:spPr>
        <p:txBody>
          <a:bodyPr/>
          <a:lstStyle/>
          <a:p>
            <a:pPr eaLnBrk="1" hangingPunct="1"/>
            <a:r>
              <a:rPr lang="en-US" altLang="en-US"/>
              <a:t>Git</a:t>
            </a:r>
          </a:p>
        </p:txBody>
      </p:sp>
      <p:sp>
        <p:nvSpPr>
          <p:cNvPr id="3075" name="Subtitle 1">
            <a:extLst>
              <a:ext uri="{FF2B5EF4-FFF2-40B4-BE49-F238E27FC236}">
                <a16:creationId xmlns:a16="http://schemas.microsoft.com/office/drawing/2014/main" id="{C6BDBEED-3899-C868-54FC-3EBB27910B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429000"/>
            <a:ext cx="7620000" cy="1143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/>
              <a:t>A distributed version control system</a:t>
            </a:r>
          </a:p>
          <a:p>
            <a:pPr>
              <a:buFont typeface="Wingdings" pitchFamily="2" charset="2"/>
              <a:buNone/>
            </a:pPr>
            <a:r>
              <a:rPr lang="en-US" altLang="en-US">
                <a:solidFill>
                  <a:srgbClr val="FF0000"/>
                </a:solidFill>
              </a:rPr>
              <a:t>Powerpoint credited to University of PA</a:t>
            </a:r>
          </a:p>
          <a:p>
            <a:pPr>
              <a:buFont typeface="Wingdings" pitchFamily="2" charset="2"/>
              <a:buNone/>
            </a:pPr>
            <a:r>
              <a:rPr lang="en-US" altLang="en-US">
                <a:solidFill>
                  <a:srgbClr val="FF0000"/>
                </a:solidFill>
              </a:rPr>
              <a:t>And modified by Pepper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7D71BA0E-3B5F-550E-3DF1-D4B0AABB9201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A9E8895-660C-7644-BF79-E74AA5528C87}" type="datetime5">
              <a:rPr lang="en-US" altLang="en-US" sz="12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22-Feb-25</a:t>
            </a:fld>
            <a:endParaRPr lang="en-US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EDF4CE7F-17D7-7031-C1DF-0635E317C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Typical workflow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D1BA02FE-DA99-EC22-A894-42B0EB4973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solidFill>
                  <a:schemeClr val="bg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git pull </a:t>
            </a:r>
            <a:r>
              <a:rPr lang="en-US" altLang="en-US" i="1">
                <a:solidFill>
                  <a:schemeClr val="bg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remote_repository</a:t>
            </a:r>
          </a:p>
          <a:p>
            <a:pPr lvl="1"/>
            <a:r>
              <a:rPr lang="en-US" altLang="en-US"/>
              <a:t>Get changes from a remote repository and merge them into your own repository</a:t>
            </a:r>
          </a:p>
          <a:p>
            <a:r>
              <a:rPr lang="en-US" altLang="en-US">
                <a:solidFill>
                  <a:schemeClr val="bg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git status</a:t>
            </a:r>
          </a:p>
          <a:p>
            <a:pPr lvl="1"/>
            <a:r>
              <a:rPr lang="en-US" altLang="en-US"/>
              <a:t>See what Git thinks is going on</a:t>
            </a:r>
          </a:p>
          <a:p>
            <a:pPr lvl="1"/>
            <a:r>
              <a:rPr lang="en-US" altLang="en-US"/>
              <a:t>Use this frequently!</a:t>
            </a:r>
          </a:p>
          <a:p>
            <a:r>
              <a:rPr lang="en-US" altLang="en-US"/>
              <a:t>Work on your files  </a:t>
            </a:r>
          </a:p>
          <a:p>
            <a:r>
              <a:rPr lang="en-US" altLang="en-US">
                <a:solidFill>
                  <a:schemeClr val="bg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git add –-all (or just changes)</a:t>
            </a:r>
          </a:p>
          <a:p>
            <a:r>
              <a:rPr lang="en-US" altLang="en-US">
                <a:solidFill>
                  <a:schemeClr val="bg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git commit –m “</a:t>
            </a:r>
            <a:r>
              <a:rPr lang="en-US" altLang="en-US" i="1">
                <a:solidFill>
                  <a:schemeClr val="bg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What I did</a:t>
            </a:r>
            <a:r>
              <a:rPr lang="en-US" altLang="en-US">
                <a:solidFill>
                  <a:schemeClr val="bg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”</a:t>
            </a:r>
          </a:p>
          <a:p>
            <a:r>
              <a:rPr lang="en-US" altLang="en-US">
                <a:solidFill>
                  <a:schemeClr val="bg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git push</a:t>
            </a: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9A4B3BCE-16B6-A740-43CB-7174CE13A57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39FBB9E-CCEA-9E45-BE32-973C4728CC82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50EAC811-8B29-E0A6-EE3A-F2BEA765E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Helpful gitBash commands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34D956E4-3AF4-3810-846D-791584AC3E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Show staged differences: git diff -- cached</a:t>
            </a:r>
          </a:p>
          <a:p>
            <a:r>
              <a:rPr lang="en-US" altLang="en-US"/>
              <a:t>Show status : git status  </a:t>
            </a:r>
          </a:p>
          <a:p>
            <a:r>
              <a:rPr lang="en-US" altLang="en-US"/>
              <a:t>Show branches: git branch</a:t>
            </a:r>
          </a:p>
          <a:p>
            <a:r>
              <a:rPr lang="en-US" altLang="en-US"/>
              <a:t>See history: git log</a:t>
            </a:r>
          </a:p>
          <a:p>
            <a:r>
              <a:rPr lang="en-US" altLang="en-US"/>
              <a:t>Checkout a branch: git checkout branch</a:t>
            </a:r>
          </a:p>
          <a:p>
            <a:r>
              <a:rPr lang="en-US" altLang="en-US"/>
              <a:t>Fetch  so you can look but maybe not take: git fetch </a:t>
            </a:r>
          </a:p>
          <a:p>
            <a:r>
              <a:rPr lang="en-US" altLang="en-US"/>
              <a:t>Pull will fetch and merge with what you have: git merge</a:t>
            </a:r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D2470A8E-50A0-5F49-B0ED-18E1FE3F9E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95A357F-D31E-B148-9902-6B487CBD47E0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4FBFB6FA-6146-6330-33A6-B5D61AFBF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Git log commands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E77C7B67-76DE-8B22-0F76-F027AEFCAE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git log </a:t>
            </a:r>
          </a:p>
          <a:p>
            <a:pPr lvl="1"/>
            <a:r>
              <a:rPr lang="en-US" altLang="en-US"/>
              <a:t>--pretty=oneline --max-count=2 git log </a:t>
            </a:r>
          </a:p>
          <a:p>
            <a:pPr lvl="1"/>
            <a:r>
              <a:rPr lang="en-US" altLang="en-US"/>
              <a:t>--pretty=oneline --since='5 minutes ago' git log </a:t>
            </a:r>
          </a:p>
          <a:p>
            <a:pPr lvl="1"/>
            <a:r>
              <a:rPr lang="en-US" altLang="en-US"/>
              <a:t>--pretty=oneline --until='5 minutes ago' git log </a:t>
            </a:r>
          </a:p>
          <a:p>
            <a:pPr lvl="1"/>
            <a:r>
              <a:rPr lang="en-US" altLang="en-US"/>
              <a:t>--pretty=oneline --author=&lt;your name&gt; git log </a:t>
            </a:r>
          </a:p>
          <a:p>
            <a:pPr lvl="1"/>
            <a:r>
              <a:rPr lang="en-US" altLang="en-US"/>
              <a:t>--pretty=oneline –all</a:t>
            </a:r>
          </a:p>
          <a:p>
            <a:pPr lvl="1"/>
            <a:endParaRPr lang="en-US" altLang="en-US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B25B901C-EB85-583E-D609-B6BB189CF14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0481E9D-0EF1-F242-AB6B-D494239513B7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E0971520-4E6F-739A-E7BA-81BBF3EA2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Git log pretty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0DBEB-CC71-1A37-E44A-005120B03F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Font typeface="Wingdings" pitchFamily="2" charset="2"/>
              <a:buNone/>
              <a:defRPr/>
            </a:pPr>
            <a:endParaRPr lang="en-US" dirty="0"/>
          </a:p>
          <a:p>
            <a:pPr lvl="1">
              <a:defRPr/>
            </a:pPr>
            <a:r>
              <a:rPr lang="en-US" dirty="0" err="1"/>
              <a:t>git</a:t>
            </a:r>
            <a:r>
              <a:rPr lang="en-US" dirty="0"/>
              <a:t> log --pretty=format:"%h %ad | %</a:t>
            </a:r>
            <a:r>
              <a:rPr lang="en-US" dirty="0" err="1"/>
              <a:t>s%d</a:t>
            </a:r>
            <a:r>
              <a:rPr lang="en-US" dirty="0"/>
              <a:t> [%an]" --graph --date=short</a:t>
            </a:r>
          </a:p>
          <a:p>
            <a:pPr lvl="2">
              <a:defRPr/>
            </a:pPr>
            <a:r>
              <a:rPr lang="en-US" sz="1000" dirty="0"/>
              <a:t>--</a:t>
            </a:r>
            <a:r>
              <a:rPr lang="en-US" sz="2400" dirty="0"/>
              <a:t>pretty="..." defines the output format.</a:t>
            </a:r>
          </a:p>
          <a:p>
            <a:pPr lvl="2">
              <a:defRPr/>
            </a:pPr>
            <a:r>
              <a:rPr lang="en-US" sz="2400" dirty="0"/>
              <a:t>%h is the abbreviated hash of the commit</a:t>
            </a:r>
          </a:p>
          <a:p>
            <a:pPr lvl="2">
              <a:defRPr/>
            </a:pPr>
            <a:r>
              <a:rPr lang="en-US" sz="2400" dirty="0"/>
              <a:t>%d commit decorations (e.g. branch heads or tags)</a:t>
            </a:r>
          </a:p>
          <a:p>
            <a:pPr lvl="2">
              <a:defRPr/>
            </a:pPr>
            <a:r>
              <a:rPr lang="en-US" sz="2400" dirty="0"/>
              <a:t>%ad is the commit date</a:t>
            </a:r>
          </a:p>
          <a:p>
            <a:pPr lvl="2">
              <a:defRPr/>
            </a:pPr>
            <a:r>
              <a:rPr lang="en-US" sz="2400" dirty="0"/>
              <a:t>%s is the comment</a:t>
            </a:r>
          </a:p>
          <a:p>
            <a:pPr lvl="2">
              <a:defRPr/>
            </a:pPr>
            <a:r>
              <a:rPr lang="en-US" sz="2400" dirty="0"/>
              <a:t>%an is the name of the author </a:t>
            </a:r>
          </a:p>
          <a:p>
            <a:pPr lvl="2">
              <a:defRPr/>
            </a:pPr>
            <a:r>
              <a:rPr lang="en-US" sz="2400" dirty="0"/>
              <a:t>--graph tells </a:t>
            </a:r>
            <a:r>
              <a:rPr lang="en-US" sz="2400" dirty="0" err="1"/>
              <a:t>git</a:t>
            </a:r>
            <a:r>
              <a:rPr lang="en-US" sz="2400" dirty="0"/>
              <a:t> to display the commit tree in the form of an ASCII graph layout</a:t>
            </a:r>
          </a:p>
          <a:p>
            <a:pPr lvl="2">
              <a:defRPr/>
            </a:pPr>
            <a:r>
              <a:rPr lang="en-US" sz="2400" dirty="0"/>
              <a:t>--date=short keeps the date format short and nice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1F53EA23-C248-C162-5A32-7121D6BDF7E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CF21840-E1E9-6D4B-8C98-648E98572161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CA274E1C-6C51-3066-898E-8CC22886F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Good aliases</a:t>
            </a: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EAAC93FB-74CD-2136-30A0-5D03DAF173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alias gs='git status ' </a:t>
            </a:r>
          </a:p>
          <a:p>
            <a:r>
              <a:rPr lang="en-US" altLang="en-US"/>
              <a:t>alias ga='git add ' </a:t>
            </a:r>
          </a:p>
          <a:p>
            <a:r>
              <a:rPr lang="en-US" altLang="en-US"/>
              <a:t>alias gb='git branch ' </a:t>
            </a:r>
          </a:p>
          <a:p>
            <a:r>
              <a:rPr lang="en-US" altLang="en-US"/>
              <a:t>alias gc='git commit' </a:t>
            </a:r>
          </a:p>
          <a:p>
            <a:r>
              <a:rPr lang="en-US" altLang="en-US"/>
              <a:t>alias gd='git diff' </a:t>
            </a:r>
          </a:p>
          <a:p>
            <a:r>
              <a:rPr lang="en-US" altLang="en-US"/>
              <a:t>alias go='git checkout ' </a:t>
            </a:r>
          </a:p>
          <a:p>
            <a:r>
              <a:rPr lang="en-US" altLang="en-US"/>
              <a:t>alias gk='gitk --all&amp;' </a:t>
            </a:r>
          </a:p>
          <a:p>
            <a:r>
              <a:rPr lang="en-US" altLang="en-US"/>
              <a:t>alias gx='gitx --all' </a:t>
            </a:r>
          </a:p>
          <a:p>
            <a:r>
              <a:rPr lang="en-US" altLang="en-US"/>
              <a:t>alias got='git ' </a:t>
            </a:r>
          </a:p>
          <a:p>
            <a:r>
              <a:rPr lang="en-US" altLang="en-US"/>
              <a:t>alias get='git '</a:t>
            </a:r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A83CD952-6F1D-9C76-4CBE-87C7ED0BB02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48ED598-39B2-324B-BEFD-AA945BC16678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8AC3E709-FB4B-79B1-A2BF-1B363AEFD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Version control systems</a:t>
            </a:r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4141508D-C5F2-E102-CAF3-456799FF68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>
                <a:solidFill>
                  <a:srgbClr val="FF0000"/>
                </a:solidFill>
              </a:rPr>
              <a:t>Version control </a:t>
            </a:r>
            <a:r>
              <a:rPr lang="en-US" altLang="en-US" sz="2400"/>
              <a:t>(or </a:t>
            </a:r>
            <a:r>
              <a:rPr lang="en-US" altLang="en-US" sz="2400">
                <a:solidFill>
                  <a:srgbClr val="FF0000"/>
                </a:solidFill>
              </a:rPr>
              <a:t>revision control</a:t>
            </a:r>
            <a:r>
              <a:rPr lang="en-US" altLang="en-US" sz="2400"/>
              <a:t>, or </a:t>
            </a:r>
            <a:r>
              <a:rPr lang="en-US" altLang="en-US" sz="2400">
                <a:solidFill>
                  <a:srgbClr val="FF0000"/>
                </a:solidFill>
              </a:rPr>
              <a:t>source control</a:t>
            </a:r>
            <a:r>
              <a:rPr lang="en-US" altLang="en-US" sz="2400"/>
              <a:t>) is all about managing multiple versions of documents, programs, web sites, etc.</a:t>
            </a:r>
          </a:p>
          <a:p>
            <a:pPr lvl="1"/>
            <a:r>
              <a:rPr lang="en-US" altLang="en-US" sz="2000"/>
              <a:t>Almost all “real” projects use some kind of version control</a:t>
            </a:r>
          </a:p>
          <a:p>
            <a:pPr lvl="1"/>
            <a:r>
              <a:rPr lang="en-US" altLang="en-US" sz="2000"/>
              <a:t>Essential for team projects, but also very useful for individual projects</a:t>
            </a:r>
          </a:p>
          <a:p>
            <a:r>
              <a:rPr lang="en-US" altLang="en-US" sz="2400"/>
              <a:t>Some well-known version control systems are CVS, Subversion, Mercurial, and Git</a:t>
            </a:r>
          </a:p>
          <a:p>
            <a:pPr lvl="1"/>
            <a:r>
              <a:rPr lang="en-US" altLang="en-US" sz="2000"/>
              <a:t>CVS and Subversion use a “central” repository; users “check out” files, work on them, and “check them in”</a:t>
            </a:r>
          </a:p>
          <a:p>
            <a:pPr lvl="1"/>
            <a:r>
              <a:rPr lang="en-US" altLang="en-US" sz="2000"/>
              <a:t>Mercurial and Git treat all repositories as equal</a:t>
            </a:r>
          </a:p>
          <a:p>
            <a:r>
              <a:rPr lang="en-US" altLang="en-US" sz="2400"/>
              <a:t>Distributed systems like Mercurial and Git are newer and are gradually replacing centralized systems like CVS and Subversion</a:t>
            </a:r>
            <a:endParaRPr lang="en-US" altLang="en-US" sz="2000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2F3A8D6B-1729-4FD3-D661-A5CF29F1126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8D39171-4154-0141-AB90-C3B80DB3944D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C38AC441-E308-396B-F9C9-260693E28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Why version control?</a:t>
            </a:r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7E7BE06B-1851-2397-670F-BED97B8886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For working by yourself:</a:t>
            </a:r>
          </a:p>
          <a:p>
            <a:pPr lvl="1"/>
            <a:r>
              <a:rPr lang="en-US" altLang="en-US"/>
              <a:t>Gives you a “time machine” for going back to earlier versions</a:t>
            </a:r>
          </a:p>
          <a:p>
            <a:pPr lvl="1"/>
            <a:r>
              <a:rPr lang="en-US" altLang="en-US"/>
              <a:t>Gives you great support for different versions (standalone, web app, etc.) of the same basic project</a:t>
            </a:r>
          </a:p>
          <a:p>
            <a:r>
              <a:rPr lang="en-US" altLang="en-US"/>
              <a:t>For working with others:</a:t>
            </a:r>
          </a:p>
          <a:p>
            <a:pPr lvl="1"/>
            <a:r>
              <a:rPr lang="en-US" altLang="en-US"/>
              <a:t>Greatly simplifies concurrent work, merging changes</a:t>
            </a:r>
          </a:p>
          <a:p>
            <a:r>
              <a:rPr lang="en-US" altLang="en-US"/>
              <a:t>For getting an internship or job:</a:t>
            </a:r>
          </a:p>
          <a:p>
            <a:pPr lvl="1"/>
            <a:r>
              <a:rPr lang="en-US" altLang="en-US"/>
              <a:t>Any company with a clue uses some kind of version control</a:t>
            </a:r>
          </a:p>
          <a:p>
            <a:pPr lvl="1"/>
            <a:r>
              <a:rPr lang="en-US" altLang="en-US"/>
              <a:t>Companies without a clue are bad places to work</a:t>
            </a:r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9A999F0E-CC2A-F024-139D-DA066B596C8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9EAE611-937E-E646-ABD8-724E5B7E5BF9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258B72E1-30DA-1F89-7858-8B125771E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Download and install Git 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45FCBEAB-E369-7CA4-2DE3-94F053709C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/>
              <a:t>There are online materials that are better than any that I could provide</a:t>
            </a:r>
          </a:p>
          <a:p>
            <a:pPr lvl="1"/>
            <a:r>
              <a:rPr lang="en-US" altLang="en-US" sz="2000"/>
              <a:t>Standard one:  </a:t>
            </a:r>
            <a:r>
              <a:rPr lang="en-US" altLang="en-US" sz="2000">
                <a:hlinkClick r:id="rId2"/>
              </a:rPr>
              <a:t>http://git-scm.com/downloads</a:t>
            </a:r>
            <a:endParaRPr lang="en-US" altLang="en-US" sz="2000"/>
          </a:p>
          <a:p>
            <a:pPr lvl="1"/>
            <a:r>
              <a:rPr lang="en-US" altLang="en-US" sz="2000"/>
              <a:t>Here’s one from StackExchange:</a:t>
            </a:r>
            <a:br>
              <a:rPr lang="en-US" altLang="en-US" sz="2000"/>
            </a:br>
            <a:r>
              <a:rPr lang="en-US" altLang="en-US" sz="2000">
                <a:hlinkClick r:id="rId3"/>
              </a:rPr>
              <a:t>http://stackoverflow.com/questions/315911/git-for-beginners-the-definitive-practical-guide#323764</a:t>
            </a:r>
            <a:endParaRPr lang="en-US" altLang="en-US" sz="2000"/>
          </a:p>
          <a:p>
            <a:r>
              <a:rPr lang="en-US" altLang="en-US" sz="2400"/>
              <a:t>Install Git on your machine from </a:t>
            </a:r>
            <a:r>
              <a:rPr lang="en-US" altLang="en-US" sz="2400">
                <a:hlinkClick r:id="rId2"/>
              </a:rPr>
              <a:t>http://git-scm.com/downloads</a:t>
            </a:r>
            <a:endParaRPr lang="en-US" altLang="en-US" sz="2400"/>
          </a:p>
          <a:p>
            <a:pPr lvl="1"/>
            <a:r>
              <a:rPr lang="en-US" altLang="en-US" sz="2000"/>
              <a:t>Accept context menu items</a:t>
            </a:r>
          </a:p>
          <a:p>
            <a:r>
              <a:rPr lang="en-US" altLang="en-US" sz="2400"/>
              <a:t>Git access:</a:t>
            </a:r>
          </a:p>
          <a:p>
            <a:pPr lvl="1"/>
            <a:r>
              <a:rPr lang="en-US" altLang="en-US" sz="2000"/>
              <a:t>Right click from windows explorer</a:t>
            </a:r>
          </a:p>
          <a:p>
            <a:pPr lvl="1"/>
            <a:r>
              <a:rPr lang="en-US" altLang="en-US" sz="2000"/>
              <a:t>gitBash to enter commands</a:t>
            </a:r>
          </a:p>
          <a:p>
            <a:endParaRPr lang="en-US" altLang="en-US" sz="2400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1ED6B428-FE6B-AE30-577C-9BCCE0ED64F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5BC57CF-9CBD-5444-A16B-BC3CB9A8BE53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0F838CBD-2C35-1049-12FF-ED810A620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Introduce yourself to Git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F5256850-7056-5E62-A9D3-C3C6EFF958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Start git / gitBash </a:t>
            </a:r>
          </a:p>
          <a:p>
            <a:r>
              <a:rPr lang="en-US" altLang="en-US"/>
              <a:t>Enter these lines (with appropriate changes):</a:t>
            </a:r>
          </a:p>
          <a:p>
            <a:pPr lvl="1"/>
            <a:r>
              <a:rPr lang="en-US" altLang="en-US" sz="2000">
                <a:solidFill>
                  <a:schemeClr val="bg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git config --global user.name "John Smith"</a:t>
            </a:r>
          </a:p>
          <a:p>
            <a:pPr lvl="1"/>
            <a:r>
              <a:rPr lang="en-US" altLang="en-US" sz="2000">
                <a:solidFill>
                  <a:schemeClr val="bg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git config --global user.email </a:t>
            </a:r>
            <a:r>
              <a:rPr lang="en-US" altLang="en-US" sz="2000">
                <a:solidFill>
                  <a:schemeClr val="bg2"/>
                </a:solidFill>
                <a:latin typeface="Consolas" panose="020B0609020204030204" pitchFamily="49" charset="0"/>
                <a:cs typeface="Consolas" panose="020B0609020204030204" pitchFamily="49" charset="0"/>
                <a:hlinkClick r:id="rId2"/>
              </a:rPr>
              <a:t>jsmith@seas.upenn.edu</a:t>
            </a:r>
            <a:endParaRPr lang="en-US" altLang="en-US" sz="2000">
              <a:solidFill>
                <a:schemeClr val="bg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en-US"/>
              <a:t>You only need to do this once</a:t>
            </a:r>
            <a:br>
              <a:rPr lang="en-US" altLang="en-US"/>
            </a:br>
            <a:endParaRPr lang="en-US" altLang="en-US"/>
          </a:p>
          <a:p>
            <a:r>
              <a:rPr lang="en-US" altLang="en-US"/>
              <a:t>If you want to use a different name/email address for a particular project, you can change it for just that project</a:t>
            </a:r>
          </a:p>
          <a:p>
            <a:pPr lvl="1"/>
            <a:r>
              <a:rPr lang="en-US" altLang="en-US">
                <a:solidFill>
                  <a:schemeClr val="bg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cd</a:t>
            </a:r>
            <a:r>
              <a:rPr lang="en-US" altLang="en-US"/>
              <a:t> to the project directory</a:t>
            </a:r>
          </a:p>
          <a:p>
            <a:pPr lvl="1"/>
            <a:r>
              <a:rPr lang="en-US" altLang="en-US"/>
              <a:t>Use the above commands, but leave out the </a:t>
            </a:r>
            <a:r>
              <a:rPr lang="en-US" altLang="en-US">
                <a:solidFill>
                  <a:schemeClr val="bg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--global</a:t>
            </a:r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F06850BE-4EBE-41D8-5F9C-F62070DDD6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D233254-1CD3-4B40-A63D-95FD07BFBA58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B12508F4-EC45-1486-EF0C-173003282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Choose an editor</a:t>
            </a:r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940C5BE8-3C40-9FE0-E105-F96A347228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When you “commit,” </a:t>
            </a:r>
            <a:r>
              <a:rPr lang="en-US" altLang="en-US" dirty="0" err="1"/>
              <a:t>git</a:t>
            </a:r>
            <a:r>
              <a:rPr lang="en-US" altLang="en-US" dirty="0"/>
              <a:t> will require you to type in a commit message</a:t>
            </a:r>
          </a:p>
          <a:p>
            <a:pPr>
              <a:defRPr/>
            </a:pPr>
            <a:r>
              <a:rPr lang="en-US" altLang="en-US" dirty="0"/>
              <a:t>For longer commit messages, you will use an editor</a:t>
            </a:r>
          </a:p>
          <a:p>
            <a:pPr>
              <a:defRPr/>
            </a:pPr>
            <a:r>
              <a:rPr lang="en-US" altLang="en-US" dirty="0"/>
              <a:t>The default editor is probably </a:t>
            </a:r>
            <a:r>
              <a:rPr lang="en-US" altLang="en-US" dirty="0">
                <a:solidFill>
                  <a:schemeClr val="bg2"/>
                </a:solidFill>
                <a:latin typeface="Consolas" pitchFamily="49" charset="0"/>
                <a:cs typeface="Consolas" pitchFamily="49" charset="0"/>
              </a:rPr>
              <a:t>vim</a:t>
            </a:r>
          </a:p>
          <a:p>
            <a:pPr>
              <a:defRPr/>
            </a:pPr>
            <a:r>
              <a:rPr lang="en-US" altLang="en-US" dirty="0"/>
              <a:t>To change the default editor:</a:t>
            </a:r>
          </a:p>
          <a:p>
            <a:pPr lvl="1">
              <a:defRPr/>
            </a:pPr>
            <a:r>
              <a:rPr lang="en-US" altLang="en-US" sz="2000" dirty="0" err="1">
                <a:solidFill>
                  <a:schemeClr val="bg2"/>
                </a:solidFill>
                <a:latin typeface="Consolas" pitchFamily="49" charset="0"/>
                <a:cs typeface="Consolas" pitchFamily="49" charset="0"/>
              </a:rPr>
              <a:t>git</a:t>
            </a:r>
            <a:r>
              <a:rPr lang="en-US" altLang="en-US" sz="2000" dirty="0">
                <a:solidFill>
                  <a:schemeClr val="bg2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2000" dirty="0" err="1">
                <a:solidFill>
                  <a:schemeClr val="bg2"/>
                </a:solidFill>
                <a:latin typeface="Consolas" pitchFamily="49" charset="0"/>
                <a:cs typeface="Consolas" pitchFamily="49" charset="0"/>
              </a:rPr>
              <a:t>config</a:t>
            </a:r>
            <a:r>
              <a:rPr lang="en-US" altLang="en-US" sz="2000" dirty="0">
                <a:solidFill>
                  <a:schemeClr val="bg2"/>
                </a:solidFill>
                <a:latin typeface="Consolas" pitchFamily="49" charset="0"/>
                <a:cs typeface="Consolas" pitchFamily="49" charset="0"/>
              </a:rPr>
              <a:t> --global </a:t>
            </a:r>
            <a:r>
              <a:rPr lang="en-US" altLang="en-US" sz="2000" dirty="0" err="1">
                <a:solidFill>
                  <a:schemeClr val="bg2"/>
                </a:solidFill>
                <a:latin typeface="Consolas" pitchFamily="49" charset="0"/>
                <a:cs typeface="Consolas" pitchFamily="49" charset="0"/>
              </a:rPr>
              <a:t>core.editor</a:t>
            </a:r>
            <a:r>
              <a:rPr lang="en-US" altLang="en-US" sz="2000" dirty="0">
                <a:solidFill>
                  <a:schemeClr val="bg2"/>
                </a:solidFill>
                <a:latin typeface="Consolas" pitchFamily="49" charset="0"/>
                <a:cs typeface="Consolas" pitchFamily="49" charset="0"/>
              </a:rPr>
              <a:t> /</a:t>
            </a:r>
            <a:r>
              <a:rPr lang="en-US" altLang="en-US" sz="2000" dirty="0" err="1">
                <a:solidFill>
                  <a:schemeClr val="bg2"/>
                </a:solidFill>
                <a:latin typeface="Consolas" pitchFamily="49" charset="0"/>
                <a:cs typeface="Consolas" pitchFamily="49" charset="0"/>
              </a:rPr>
              <a:t>usr</a:t>
            </a:r>
            <a:r>
              <a:rPr lang="en-US" altLang="en-US" sz="2000" dirty="0">
                <a:solidFill>
                  <a:schemeClr val="bg2"/>
                </a:solidFill>
                <a:latin typeface="Consolas" pitchFamily="49" charset="0"/>
                <a:cs typeface="Consolas" pitchFamily="49" charset="0"/>
              </a:rPr>
              <a:t>/bin/vim</a:t>
            </a:r>
          </a:p>
          <a:p>
            <a:pPr marL="457200" lvl="1" indent="0">
              <a:buFont typeface="Wingdings" pitchFamily="2" charset="2"/>
              <a:buNone/>
              <a:defRPr/>
            </a:pPr>
            <a:endParaRPr lang="en-US" altLang="en-US" sz="2800" dirty="0"/>
          </a:p>
          <a:p>
            <a:pPr>
              <a:defRPr/>
            </a:pPr>
            <a:r>
              <a:rPr lang="en-US" altLang="en-US" dirty="0"/>
              <a:t>You may also want to turn on colors:</a:t>
            </a:r>
          </a:p>
          <a:p>
            <a:pPr lvl="1">
              <a:defRPr/>
            </a:pPr>
            <a:r>
              <a:rPr lang="en-US" altLang="en-US" sz="2000" dirty="0" err="1">
                <a:solidFill>
                  <a:schemeClr val="bg2"/>
                </a:solidFill>
                <a:latin typeface="Consolas" pitchFamily="49" charset="0"/>
                <a:cs typeface="Consolas" pitchFamily="49" charset="0"/>
              </a:rPr>
              <a:t>git</a:t>
            </a:r>
            <a:r>
              <a:rPr lang="en-US" altLang="en-US" sz="2000" dirty="0">
                <a:solidFill>
                  <a:schemeClr val="bg2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2000" dirty="0" err="1">
                <a:solidFill>
                  <a:schemeClr val="bg2"/>
                </a:solidFill>
                <a:latin typeface="Consolas" pitchFamily="49" charset="0"/>
                <a:cs typeface="Consolas" pitchFamily="49" charset="0"/>
              </a:rPr>
              <a:t>config</a:t>
            </a:r>
            <a:r>
              <a:rPr lang="en-US" altLang="en-US" sz="2000" dirty="0">
                <a:solidFill>
                  <a:schemeClr val="bg2"/>
                </a:solidFill>
                <a:latin typeface="Consolas" pitchFamily="49" charset="0"/>
                <a:cs typeface="Consolas" pitchFamily="49" charset="0"/>
              </a:rPr>
              <a:t> --global </a:t>
            </a:r>
            <a:r>
              <a:rPr lang="en-US" altLang="en-US" sz="2000" dirty="0" err="1">
                <a:solidFill>
                  <a:schemeClr val="bg2"/>
                </a:solidFill>
                <a:latin typeface="Consolas" pitchFamily="49" charset="0"/>
                <a:cs typeface="Consolas" pitchFamily="49" charset="0"/>
              </a:rPr>
              <a:t>color.ui</a:t>
            </a:r>
            <a:r>
              <a:rPr lang="en-US" altLang="en-US" sz="2000" dirty="0">
                <a:solidFill>
                  <a:schemeClr val="bg2"/>
                </a:solidFill>
                <a:latin typeface="Consolas" pitchFamily="49" charset="0"/>
                <a:cs typeface="Consolas" pitchFamily="49" charset="0"/>
              </a:rPr>
              <a:t> auto</a:t>
            </a:r>
          </a:p>
          <a:p>
            <a:pPr>
              <a:defRPr/>
            </a:pPr>
            <a:r>
              <a:rPr lang="en-US" altLang="en-US" dirty="0"/>
              <a:t>See your options: </a:t>
            </a:r>
          </a:p>
          <a:p>
            <a:pPr lvl="1">
              <a:defRPr/>
            </a:pPr>
            <a:r>
              <a:rPr lang="en-US" altLang="en-US" sz="2000" dirty="0" err="1">
                <a:solidFill>
                  <a:schemeClr val="bg2"/>
                </a:solidFill>
                <a:latin typeface="Consolas" pitchFamily="49" charset="0"/>
                <a:cs typeface="Consolas" pitchFamily="49" charset="0"/>
              </a:rPr>
              <a:t>git</a:t>
            </a:r>
            <a:r>
              <a:rPr lang="en-US" altLang="en-US" sz="2000" dirty="0">
                <a:solidFill>
                  <a:schemeClr val="bg2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2000" dirty="0" err="1">
                <a:solidFill>
                  <a:schemeClr val="bg2"/>
                </a:solidFill>
                <a:latin typeface="Consolas" pitchFamily="49" charset="0"/>
                <a:cs typeface="Consolas" pitchFamily="49" charset="0"/>
              </a:rPr>
              <a:t>config</a:t>
            </a:r>
            <a:r>
              <a:rPr lang="en-US" altLang="en-US" sz="2000" dirty="0">
                <a:solidFill>
                  <a:schemeClr val="bg2"/>
                </a:solidFill>
                <a:latin typeface="Consolas" pitchFamily="49" charset="0"/>
                <a:cs typeface="Consolas" pitchFamily="49" charset="0"/>
              </a:rPr>
              <a:t> -l</a:t>
            </a:r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01016EE6-905F-D42C-1C1C-375A7516E8F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D15184E-6CB4-4A42-89A3-7E92F5AD0C93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A9DB91A3-DF65-2C34-49FF-C63C9C48C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Your repositories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543CAED3-38F0-BB97-9B62-ED4FB95B58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We have created just 1 </a:t>
            </a:r>
            <a:r>
              <a:rPr lang="en-US" altLang="en-US" dirty="0" err="1"/>
              <a:t>git</a:t>
            </a:r>
            <a:r>
              <a:rPr lang="en-US" altLang="en-US" dirty="0"/>
              <a:t> repository so far, but plan to create more if you want to use panther's </a:t>
            </a:r>
            <a:r>
              <a:rPr lang="en-US" altLang="en-US" dirty="0" err="1"/>
              <a:t>git</a:t>
            </a:r>
            <a:r>
              <a:rPr lang="en-US" altLang="en-US" dirty="0"/>
              <a:t>.  </a:t>
            </a:r>
          </a:p>
          <a:p>
            <a:pPr lvl="1" fontAlgn="t">
              <a:defRPr/>
            </a:pPr>
            <a:r>
              <a:rPr lang="en-US" sz="2000" dirty="0"/>
              <a:t>ssh://</a:t>
            </a:r>
            <a:r>
              <a:rPr lang="en-US" sz="2000" dirty="0">
                <a:hlinkClick r:id="rId2"/>
              </a:rPr>
              <a:t>pepper@panther.adelphi.edu/opt/git/csc480ASpring15.git</a:t>
            </a:r>
            <a:endParaRPr lang="en-US" altLang="en-US" sz="2000" dirty="0"/>
          </a:p>
          <a:p>
            <a:pPr lvl="1" fontAlgn="t">
              <a:defRPr/>
            </a:pPr>
            <a:r>
              <a:rPr lang="en-US" altLang="en-US" sz="2000" dirty="0"/>
              <a:t> </a:t>
            </a:r>
          </a:p>
          <a:p>
            <a:pPr lvl="1" fontAlgn="t">
              <a:defRPr/>
            </a:pPr>
            <a:endParaRPr lang="en-US" altLang="en-US" sz="2000" dirty="0"/>
          </a:p>
          <a:p>
            <a:pPr lvl="1" fontAlgn="t">
              <a:defRPr/>
            </a:pPr>
            <a:endParaRPr lang="en-US" altLang="en-US" sz="2000" dirty="0"/>
          </a:p>
          <a:p>
            <a:pPr marL="0" indent="0" fontAlgn="t">
              <a:buFont typeface="Wingdings" pitchFamily="2" charset="2"/>
              <a:buNone/>
              <a:defRPr/>
            </a:pPr>
            <a:endParaRPr lang="en-US" altLang="en-US" dirty="0"/>
          </a:p>
          <a:p>
            <a:pPr>
              <a:defRPr/>
            </a:pPr>
            <a:endParaRPr lang="en-US" altLang="en-US" dirty="0"/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5974F7FB-1512-3261-ED62-DD4D4155C36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E84114A-B284-AA4A-9CF0-5FAD9E4E66BC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3E978727-D963-7F11-7815-C56C58938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Using your repositories on panther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B988E6-760C-6A69-FD5C-296C9F794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295400"/>
            <a:ext cx="8574088" cy="4760913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pitchFamily="34" charset="-128"/>
              </a:rPr>
              <a:t>Get the files from your repository before starting</a:t>
            </a:r>
          </a:p>
          <a:p>
            <a:pPr lvl="1">
              <a:defRPr/>
            </a:pPr>
            <a:r>
              <a:rPr lang="en-US" dirty="0">
                <a:ea typeface="ＭＳ Ｐゴシック" pitchFamily="34" charset="-128"/>
              </a:rPr>
              <a:t>Make a local </a:t>
            </a:r>
            <a:r>
              <a:rPr lang="en-US" dirty="0" err="1">
                <a:ea typeface="ＭＳ Ｐゴシック" pitchFamily="34" charset="-128"/>
              </a:rPr>
              <a:t>respository</a:t>
            </a:r>
            <a:r>
              <a:rPr lang="en-US" dirty="0">
                <a:ea typeface="ＭＳ Ｐゴシック" pitchFamily="34" charset="-128"/>
              </a:rPr>
              <a:t> as a clone of master</a:t>
            </a:r>
          </a:p>
          <a:p>
            <a:pPr lvl="2">
              <a:defRPr/>
            </a:pPr>
            <a:r>
              <a:rPr lang="en-US" dirty="0" err="1">
                <a:ea typeface="ＭＳ Ｐゴシック" pitchFamily="34" charset="-128"/>
              </a:rPr>
              <a:t>git</a:t>
            </a:r>
            <a:r>
              <a:rPr lang="en-US" dirty="0">
                <a:ea typeface="ＭＳ Ｐゴシック" pitchFamily="34" charset="-128"/>
              </a:rPr>
              <a:t> clone /opt/</a:t>
            </a:r>
            <a:r>
              <a:rPr lang="en-US" dirty="0" err="1">
                <a:ea typeface="ＭＳ Ｐゴシック" pitchFamily="34" charset="-128"/>
              </a:rPr>
              <a:t>git</a:t>
            </a:r>
            <a:r>
              <a:rPr lang="en-US" dirty="0">
                <a:ea typeface="ＭＳ Ｐゴシック" pitchFamily="34" charset="-128"/>
              </a:rPr>
              <a:t>/csc480ASpring15.git</a:t>
            </a:r>
          </a:p>
          <a:p>
            <a:pPr lvl="2">
              <a:defRPr/>
            </a:pPr>
            <a:r>
              <a:rPr lang="en-US" dirty="0">
                <a:ea typeface="ＭＳ Ｐゴシック" pitchFamily="34" charset="-128"/>
              </a:rPr>
              <a:t>See all the contents of the folder</a:t>
            </a:r>
          </a:p>
          <a:p>
            <a:pPr lvl="3">
              <a:defRPr/>
            </a:pPr>
            <a:r>
              <a:rPr lang="en-US" dirty="0" err="1">
                <a:ea typeface="ＭＳ Ｐゴシック" pitchFamily="34" charset="-128"/>
              </a:rPr>
              <a:t>ls</a:t>
            </a:r>
            <a:r>
              <a:rPr lang="en-US" dirty="0">
                <a:ea typeface="ＭＳ Ｐゴシック" pitchFamily="34" charset="-128"/>
              </a:rPr>
              <a:t>  -a to see the .</a:t>
            </a:r>
            <a:r>
              <a:rPr lang="en-US" dirty="0" err="1">
                <a:ea typeface="ＭＳ Ｐゴシック" pitchFamily="34" charset="-128"/>
              </a:rPr>
              <a:t>git</a:t>
            </a:r>
            <a:r>
              <a:rPr lang="en-US" dirty="0">
                <a:ea typeface="ＭＳ Ｐゴシック" pitchFamily="34" charset="-128"/>
              </a:rPr>
              <a:t> folder. </a:t>
            </a:r>
          </a:p>
          <a:p>
            <a:pPr>
              <a:defRPr/>
            </a:pPr>
            <a:r>
              <a:rPr lang="en-US" altLang="en-US" dirty="0"/>
              <a:t>Make changes</a:t>
            </a:r>
          </a:p>
          <a:p>
            <a:pPr lvl="1">
              <a:defRPr/>
            </a:pPr>
            <a:r>
              <a:rPr lang="en-US" altLang="en-US" dirty="0"/>
              <a:t>See what changed</a:t>
            </a:r>
          </a:p>
          <a:p>
            <a:pPr lvl="2">
              <a:defRPr/>
            </a:pPr>
            <a:r>
              <a:rPr lang="en-US" altLang="en-US" dirty="0" err="1"/>
              <a:t>git</a:t>
            </a:r>
            <a:r>
              <a:rPr lang="en-US" altLang="en-US" dirty="0"/>
              <a:t> diff</a:t>
            </a:r>
          </a:p>
          <a:p>
            <a:pPr lvl="1">
              <a:defRPr/>
            </a:pPr>
            <a:r>
              <a:rPr lang="en-US" altLang="en-US" dirty="0"/>
              <a:t>Stage changes</a:t>
            </a:r>
          </a:p>
          <a:p>
            <a:pPr lvl="2">
              <a:defRPr/>
            </a:pPr>
            <a:r>
              <a:rPr lang="en-US" altLang="en-US" dirty="0" err="1"/>
              <a:t>git</a:t>
            </a:r>
            <a:r>
              <a:rPr lang="en-US" altLang="en-US" dirty="0"/>
              <a:t> add –all (or particular files)</a:t>
            </a:r>
          </a:p>
          <a:p>
            <a:pPr lvl="2">
              <a:defRPr/>
            </a:pPr>
            <a:r>
              <a:rPr lang="en-US" altLang="en-US" dirty="0" err="1"/>
              <a:t>git</a:t>
            </a:r>
            <a:r>
              <a:rPr lang="en-US" altLang="en-US" dirty="0"/>
              <a:t>  diff –cached</a:t>
            </a:r>
          </a:p>
          <a:p>
            <a:pPr lvl="2">
              <a:defRPr/>
            </a:pPr>
            <a:r>
              <a:rPr lang="en-US" altLang="en-US" dirty="0"/>
              <a:t>Still only in your repository</a:t>
            </a:r>
            <a:endParaRPr lang="en-US" dirty="0">
              <a:ea typeface="ＭＳ Ｐゴシック" pitchFamily="34" charset="-128"/>
            </a:endParaRPr>
          </a:p>
          <a:p>
            <a:pPr marL="457200" lvl="1" indent="0">
              <a:buFont typeface="Wingdings" pitchFamily="2" charset="2"/>
              <a:buNone/>
              <a:defRPr/>
            </a:pPr>
            <a:endParaRPr lang="en-US" dirty="0">
              <a:ea typeface="ＭＳ Ｐゴシック" pitchFamily="34" charset="-128"/>
            </a:endParaRPr>
          </a:p>
          <a:p>
            <a:pPr marL="914400" lvl="2" indent="0">
              <a:buFont typeface="Wingdings" pitchFamily="2" charset="2"/>
              <a:buNone/>
              <a:defRPr/>
            </a:pPr>
            <a:r>
              <a:rPr lang="en-US" dirty="0">
                <a:ea typeface="ＭＳ Ｐゴシック" pitchFamily="34" charset="-128"/>
              </a:rPr>
              <a:t> </a:t>
            </a:r>
          </a:p>
          <a:p>
            <a:pPr marL="914400" lvl="2" indent="0">
              <a:buFont typeface="Wingdings" pitchFamily="2" charset="2"/>
              <a:buNone/>
              <a:defRPr/>
            </a:pPr>
            <a:endParaRPr lang="en-US" dirty="0">
              <a:ea typeface="ＭＳ Ｐゴシック" pitchFamily="34" charset="-128"/>
            </a:endParaRPr>
          </a:p>
          <a:p>
            <a:pPr lvl="2">
              <a:defRPr/>
            </a:pPr>
            <a:endParaRPr lang="en-US" dirty="0">
              <a:ea typeface="ＭＳ Ｐゴシック" pitchFamily="34" charset="-128"/>
            </a:endParaRPr>
          </a:p>
          <a:p>
            <a:pPr lvl="1">
              <a:defRPr/>
            </a:pPr>
            <a:r>
              <a:rPr lang="en-US" dirty="0">
                <a:ea typeface="ＭＳ Ｐゴシック" pitchFamily="34" charset="-128"/>
              </a:rPr>
              <a:t>   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F563970E-534D-3957-D3DC-7507B42A39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BE64FB8-3743-A34C-A8AD-E8F14BE0FE60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6ABC39F0-A763-DABE-C321-FEFFCCBB6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Using your repository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15BDA8B2-6519-7D00-DD5C-62FE076917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295400"/>
            <a:ext cx="8574088" cy="4760913"/>
          </a:xfrm>
        </p:spPr>
        <p:txBody>
          <a:bodyPr/>
          <a:lstStyle/>
          <a:p>
            <a:r>
              <a:rPr lang="en-US" altLang="en-US"/>
              <a:t>Put changes back up into repository</a:t>
            </a:r>
          </a:p>
          <a:p>
            <a:pPr lvl="1"/>
            <a:r>
              <a:rPr lang="en-US" altLang="en-US"/>
              <a:t>Commit your staged changes in your repository</a:t>
            </a:r>
          </a:p>
          <a:p>
            <a:pPr lvl="2"/>
            <a:r>
              <a:rPr lang="en-US" altLang="en-US"/>
              <a:t>git commit -m "the reason for the change"</a:t>
            </a:r>
          </a:p>
          <a:p>
            <a:pPr lvl="1"/>
            <a:r>
              <a:rPr lang="en-US" altLang="en-US"/>
              <a:t>Update the respository:  </a:t>
            </a:r>
          </a:p>
          <a:p>
            <a:pPr lvl="2"/>
            <a:r>
              <a:rPr lang="en-US" altLang="en-US"/>
              <a:t>git push origin</a:t>
            </a:r>
          </a:p>
          <a:p>
            <a:r>
              <a:rPr lang="en-US" altLang="en-US"/>
              <a:t>See what is on the repository</a:t>
            </a:r>
          </a:p>
          <a:p>
            <a:pPr lvl="1"/>
            <a:r>
              <a:rPr lang="en-US" altLang="en-US"/>
              <a:t>git remote</a:t>
            </a:r>
          </a:p>
          <a:p>
            <a:r>
              <a:rPr lang="en-US" altLang="en-US"/>
              <a:t>Get what is on repository</a:t>
            </a:r>
          </a:p>
          <a:p>
            <a:pPr lvl="1"/>
            <a:r>
              <a:rPr lang="en-US" altLang="en-US"/>
              <a:t>git pull</a:t>
            </a:r>
          </a:p>
          <a:p>
            <a:pPr lvl="1"/>
            <a:r>
              <a:rPr lang="en-US" altLang="en-US"/>
              <a:t>If it says to resolve manually, just vi that file and see the head which is yours</a:t>
            </a:r>
          </a:p>
          <a:p>
            <a:pPr lvl="1"/>
            <a:endParaRPr lang="en-US" altLang="en-US"/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49BB19FF-6786-C604-7575-26D8D6A9AA0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329E90C-BEE7-D74C-A3FC-6703A6ADFD0F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hatever">
  <a:themeElements>
    <a:clrScheme name="">
      <a:dk1>
        <a:srgbClr val="000000"/>
      </a:dk1>
      <a:lt1>
        <a:srgbClr val="FFFFFF"/>
      </a:lt1>
      <a:dk2>
        <a:srgbClr val="FF0000"/>
      </a:dk2>
      <a:lt2>
        <a:srgbClr val="804000"/>
      </a:lt2>
      <a:accent1>
        <a:srgbClr val="007F00"/>
      </a:accent1>
      <a:accent2>
        <a:srgbClr val="3300FF"/>
      </a:accent2>
      <a:accent3>
        <a:srgbClr val="FFFFFF"/>
      </a:accent3>
      <a:accent4>
        <a:srgbClr val="000000"/>
      </a:accent4>
      <a:accent5>
        <a:srgbClr val="AAC0AA"/>
      </a:accent5>
      <a:accent6>
        <a:srgbClr val="2D00E7"/>
      </a:accent6>
      <a:hlink>
        <a:srgbClr val="BF00FF"/>
      </a:hlink>
      <a:folHlink>
        <a:srgbClr val="0073D9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" charset="0"/>
          </a:defRPr>
        </a:defPPr>
      </a:lstStyle>
    </a:lnDef>
  </a:objectDefaults>
  <a:extraClrSchemeLst>
    <a:extraClrScheme>
      <a:clrScheme name="Office Them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FF0000"/>
        </a:dk2>
        <a:lt2>
          <a:srgbClr val="FF9900"/>
        </a:lt2>
        <a:accent1>
          <a:srgbClr val="0099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8A5C2D"/>
        </a:accent6>
        <a:hlink>
          <a:srgbClr val="CC00FF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1562</TotalTime>
  <Words>1002</Words>
  <Application>Microsoft Macintosh PowerPoint</Application>
  <PresentationFormat>On-screen Show (4:3)</PresentationFormat>
  <Paragraphs>146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Times</vt:lpstr>
      <vt:lpstr>MS PGothic</vt:lpstr>
      <vt:lpstr>Arial</vt:lpstr>
      <vt:lpstr>Times New Roman</vt:lpstr>
      <vt:lpstr>Wingdings</vt:lpstr>
      <vt:lpstr>Consolas</vt:lpstr>
      <vt:lpstr>Whatever</vt:lpstr>
      <vt:lpstr>Git</vt:lpstr>
      <vt:lpstr>Version control systems</vt:lpstr>
      <vt:lpstr>Why version control?</vt:lpstr>
      <vt:lpstr>Download and install Git </vt:lpstr>
      <vt:lpstr>Introduce yourself to Git</vt:lpstr>
      <vt:lpstr>Choose an editor</vt:lpstr>
      <vt:lpstr>Your repositories</vt:lpstr>
      <vt:lpstr>Using your repositories on panther</vt:lpstr>
      <vt:lpstr>Using your repository</vt:lpstr>
      <vt:lpstr>Typical workflow</vt:lpstr>
      <vt:lpstr>Helpful gitBash commands</vt:lpstr>
      <vt:lpstr>Git log commands</vt:lpstr>
      <vt:lpstr>Git log pretty</vt:lpstr>
      <vt:lpstr>Good aliases</vt:lpstr>
    </vt:vector>
  </TitlesOfParts>
  <Company>House of Chaos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Dave Matuszek</dc:creator>
  <cp:lastModifiedBy>Jack Shutzman</cp:lastModifiedBy>
  <cp:revision>82</cp:revision>
  <dcterms:created xsi:type="dcterms:W3CDTF">2004-10-18T02:35:10Z</dcterms:created>
  <dcterms:modified xsi:type="dcterms:W3CDTF">2025-02-22T19:25:43Z</dcterms:modified>
</cp:coreProperties>
</file>