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7" r:id="rId2"/>
    <p:sldId id="303" r:id="rId3"/>
    <p:sldId id="305" r:id="rId4"/>
    <p:sldId id="306" r:id="rId5"/>
    <p:sldId id="309" r:id="rId6"/>
    <p:sldId id="304" r:id="rId7"/>
    <p:sldId id="308" r:id="rId8"/>
    <p:sldId id="310" r:id="rId9"/>
    <p:sldId id="315" r:id="rId10"/>
    <p:sldId id="317" r:id="rId11"/>
    <p:sldId id="318" r:id="rId12"/>
    <p:sldId id="311" r:id="rId13"/>
    <p:sldId id="316" r:id="rId14"/>
    <p:sldId id="312" r:id="rId15"/>
    <p:sldId id="313" r:id="rId16"/>
    <p:sldId id="31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009900"/>
    <a:srgbClr val="DDDDDD"/>
    <a:srgbClr val="FFFF99"/>
    <a:srgbClr val="C0C0C0"/>
    <a:srgbClr val="669999"/>
    <a:srgbClr val="6666CC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94654" autoAdjust="0"/>
  </p:normalViewPr>
  <p:slideViewPr>
    <p:cSldViewPr>
      <p:cViewPr varScale="1">
        <p:scale>
          <a:sx n="110" d="100"/>
          <a:sy n="110" d="100"/>
        </p:scale>
        <p:origin x="1570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4F91302-F24E-49F5-9464-3754D9D237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6200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810A43C9-5395-454D-BDE8-53539503C011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683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152BA-2A1B-40F0-8FBB-AEE267B8B1DC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0894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152BA-2A1B-40F0-8FBB-AEE267B8B1DC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7106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0114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315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27967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102D8A-1E1A-44C8-89FC-1DB38271E3A3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5147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83A705B-C5F7-4E2A-9873-DFBD818D8D8E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004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767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5820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8320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64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85273A-2F7A-41D4-96A1-AF36ABF2D450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60062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5CD0AFD-424D-43B8-B0A6-6CDC53DB7B1A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348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152BA-2A1B-40F0-8FBB-AEE267B8B1DC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8192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DB152BA-2A1B-40F0-8FBB-AEE267B8B1DC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058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6B9370-EB96-4AA5-8EAD-2C301506BC9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6498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4964CA-BAF2-4158-A0CE-568A4BF723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151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3C052-FD46-4E08-A363-9C030F13E2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3000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6F77E6-A0B6-43A8-BDC2-6469A6F710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5875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BE607-C077-402C-BBD4-4F89DD4477D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33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9A390-9ED7-4885-B15D-176859F947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3138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E68F843-58DE-4B35-B1E8-37F49B9035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261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C19F94-6CEE-48B1-B7D1-3345F5F9DC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75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360301-BD2F-44A3-9EFD-01F6BFE3606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430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0059480-1756-45DC-AFB3-49340FCD6A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25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BD80F4-E639-4B0A-9637-E1A00248D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714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C0C0C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Peymer Anatoly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750" y="6443663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3457AD6-8D8B-4E63-A8A8-C08EE66047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1433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C537ED83-7149-4C21-BCB6-A12C8E6B5079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1434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434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434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434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19400" y="1599543"/>
            <a:ext cx="3505200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Layout management in </a:t>
            </a:r>
            <a:r>
              <a:rPr lang="en-US" b="1" dirty="0" err="1"/>
              <a:t>Tkinter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3299857" y="2101005"/>
            <a:ext cx="2544286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000000"/>
                </a:solidFill>
                <a:latin typeface="+mn-lt"/>
              </a:rPr>
              <a:t>Absolute </a:t>
            </a:r>
            <a:r>
              <a:rPr lang="en-US" b="1" dirty="0" smtClean="0">
                <a:solidFill>
                  <a:srgbClr val="000000"/>
                </a:solidFill>
                <a:latin typeface="+mn-lt"/>
              </a:rPr>
              <a:t>positioning.</a:t>
            </a:r>
            <a:endParaRPr 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561272"/>
            <a:ext cx="7315200" cy="1477328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"Hello, World 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lb1.place(x=20, y=50)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9597" y="3810000"/>
            <a:ext cx="2724806" cy="2590800"/>
          </a:xfrm>
          <a:prstGeom prst="rect">
            <a:avLst/>
          </a:prstGeom>
        </p:spPr>
      </p:pic>
      <p:sp>
        <p:nvSpPr>
          <p:cNvPr id="16" name="Rounded Rectangular Callout 15"/>
          <p:cNvSpPr/>
          <p:nvPr/>
        </p:nvSpPr>
        <p:spPr>
          <a:xfrm>
            <a:off x="1876562" y="5086130"/>
            <a:ext cx="914400" cy="422455"/>
          </a:xfrm>
          <a:prstGeom prst="wedgeRoundRectCallout">
            <a:avLst>
              <a:gd name="adj1" fmla="val 121750"/>
              <a:gd name="adj2" fmla="val -1183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20x50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65130-8089-4A42-AA1D-7516796C0576}" type="slidenum">
              <a:rPr lang="en-US" altLang="en-US"/>
              <a:pPr eaLnBrk="1" hangingPunct="1"/>
              <a:t>10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Easy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440" y="2800350"/>
            <a:ext cx="4648200" cy="156210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16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65130-8089-4A42-AA1D-7516796C0576}" type="slidenum">
              <a:rPr lang="en-US" altLang="en-US"/>
              <a:pPr eaLnBrk="1" hangingPunct="1"/>
              <a:t>11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Rectangle 27"/>
          <p:cNvSpPr>
            <a:spLocks noChangeArrowheads="1"/>
          </p:cNvSpPr>
          <p:nvPr/>
        </p:nvSpPr>
        <p:spPr bwMode="auto">
          <a:xfrm>
            <a:off x="914399" y="2438400"/>
            <a:ext cx="7312283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f_2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f_3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"Green"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f_4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"Red"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f_1.pack(side=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f_2.pack(side=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f_3.pack(side=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f_4.pack(side=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>
              <a:solidFill>
                <a:srgbClr val="000000"/>
              </a:solidFill>
              <a:highlight>
                <a:srgbClr val="FFFFFF"/>
              </a:highlight>
              <a:latin typeface="Consolas" panose="020B06090202040302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Easy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05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Medium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440" y="2781300"/>
            <a:ext cx="4648200" cy="2514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38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13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Medium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2621087"/>
            <a:ext cx="7315200" cy="3139321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f_2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f_3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"Green"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f_4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"Red"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f_1.pack(side=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f_2.pack(side=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.RIGHT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f_3.pack(side=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f_4.pack(side=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.BOTTOM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90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14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Hard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6440" y="2895600"/>
            <a:ext cx="4648200" cy="25146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53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614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AEEA34F-E67F-473F-96C1-17C0212F208F}" type="slidenum">
              <a:rPr lang="en-US" altLang="en-US"/>
              <a:pPr eaLnBrk="1" hangingPunct="1"/>
              <a:t>15</a:t>
            </a:fld>
            <a:endParaRPr lang="en-US" altLang="en-US"/>
          </a:p>
        </p:txBody>
      </p:sp>
      <p:sp>
        <p:nvSpPr>
          <p:cNvPr id="6148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49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0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6151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Rectangle 27"/>
          <p:cNvSpPr>
            <a:spLocks noChangeArrowheads="1"/>
          </p:cNvSpPr>
          <p:nvPr/>
        </p:nvSpPr>
        <p:spPr bwMode="auto">
          <a:xfrm>
            <a:off x="914400" y="2055910"/>
            <a:ext cx="7315200" cy="427809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f_01=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f_02=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f_1=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(f_01,width=50,height=50,bg=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f_2=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(f_01,width=50,height=50,bg=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f_3=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(f_02,width=50,height=50,bg=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"Green"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f_4=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(f_02,width=50,height=50,bg=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"Red"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f_01.pack(side=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f_02.pack(side=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f_1.pack()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f_2.pack()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f_3.pack()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f_4.pack()</a:t>
            </a:r>
          </a:p>
          <a:p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Hard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55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1750" y="6443663"/>
            <a:ext cx="14605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6041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AB171B-66A9-424E-9F8F-97FBADAC512A}" type="slidenum">
              <a:rPr lang="en-US" altLang="en-US" sz="140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 smtClean="0"/>
          </a:p>
        </p:txBody>
      </p:sp>
      <p:sp>
        <p:nvSpPr>
          <p:cNvPr id="60420" name="AutoShape 2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1" name="Rectangle 3"/>
          <p:cNvSpPr>
            <a:spLocks noChangeArrowheads="1"/>
          </p:cNvSpPr>
          <p:nvPr/>
        </p:nvSpPr>
        <p:spPr bwMode="auto">
          <a:xfrm>
            <a:off x="0" y="145837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2" name="Oval 4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0423" name="Line 5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9" name="Picture 18" descr="http://www.buzzom.com/wp-content/uploads/2011/03/think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7401" y="2857651"/>
            <a:ext cx="2489198" cy="235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rtl="1"/>
            <a:r>
              <a:rPr lang="he-IL" sz="1400" b="1" dirty="0">
                <a:solidFill>
                  <a:schemeClr val="tx1"/>
                </a:solidFill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יצירתיות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45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2920585" y="1562100"/>
            <a:ext cx="330283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/>
              <a:t>Pack Geometry Manager</a:t>
            </a:r>
          </a:p>
        </p:txBody>
      </p:sp>
      <p:sp>
        <p:nvSpPr>
          <p:cNvPr id="16" name="TextBox 25"/>
          <p:cNvSpPr txBox="1">
            <a:spLocks noChangeArrowheads="1"/>
          </p:cNvSpPr>
          <p:nvPr/>
        </p:nvSpPr>
        <p:spPr bwMode="auto">
          <a:xfrm>
            <a:off x="885120" y="2238445"/>
            <a:ext cx="7373760" cy="92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/>
              <a:t>Python -		Widget</a:t>
            </a:r>
          </a:p>
          <a:p>
            <a:pPr eaLnBrk="1" hangingPunct="1"/>
            <a:r>
              <a:rPr lang="en-US" altLang="en-US"/>
              <a:t>JAVA – 		Components</a:t>
            </a:r>
          </a:p>
          <a:p>
            <a:pPr eaLnBrk="1" hangingPunct="1"/>
            <a:r>
              <a:rPr lang="en-US" altLang="en-US"/>
              <a:t>Microsoft (C#) - 	Controls</a:t>
            </a:r>
          </a:p>
        </p:txBody>
      </p:sp>
      <p:sp>
        <p:nvSpPr>
          <p:cNvPr id="3" name="Rectangle 2"/>
          <p:cNvSpPr/>
          <p:nvPr/>
        </p:nvSpPr>
        <p:spPr>
          <a:xfrm>
            <a:off x="885120" y="3429000"/>
            <a:ext cx="7373760" cy="92333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</a:rPr>
              <a:t>The 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Pack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 geometry manager packs widgets in rows or columns. You can use options like 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fill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, 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expand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, and </a:t>
            </a:r>
            <a:r>
              <a:rPr lang="en-US" b="1" dirty="0">
                <a:solidFill>
                  <a:srgbClr val="000000"/>
                </a:solidFill>
                <a:latin typeface="+mn-lt"/>
              </a:rPr>
              <a:t>side</a:t>
            </a:r>
            <a:r>
              <a:rPr lang="en-US" dirty="0">
                <a:solidFill>
                  <a:srgbClr val="000000"/>
                </a:solidFill>
                <a:latin typeface="+mn-lt"/>
              </a:rPr>
              <a:t> to control this geometry manager.</a:t>
            </a:r>
            <a:endParaRPr lang="en-US" dirty="0">
              <a:latin typeface="+mn-lt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2920585" y="1562100"/>
            <a:ext cx="330283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/>
              <a:t>Pack Geometry Manager</a:t>
            </a:r>
          </a:p>
        </p:txBody>
      </p:sp>
      <p:sp>
        <p:nvSpPr>
          <p:cNvPr id="18" name="מלבן 14"/>
          <p:cNvSpPr>
            <a:spLocks noChangeArrowheads="1"/>
          </p:cNvSpPr>
          <p:nvPr/>
        </p:nvSpPr>
        <p:spPr bwMode="auto">
          <a:xfrm>
            <a:off x="891458" y="2286000"/>
            <a:ext cx="7405827" cy="2031325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red'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"Hello, World 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lb2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yellow'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"Hello, World !"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lb1.pack(side=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"left"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lb2.pack(side=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"right"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4724400"/>
            <a:ext cx="4648200" cy="12192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4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2920585" y="1562100"/>
            <a:ext cx="330283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/>
              <a:t>Pack Geometry Manager</a:t>
            </a:r>
          </a:p>
        </p:txBody>
      </p:sp>
      <p:sp>
        <p:nvSpPr>
          <p:cNvPr id="18" name="מלבן 14"/>
          <p:cNvSpPr>
            <a:spLocks noChangeArrowheads="1"/>
          </p:cNvSpPr>
          <p:nvPr/>
        </p:nvSpPr>
        <p:spPr bwMode="auto">
          <a:xfrm>
            <a:off x="894841" y="2048976"/>
            <a:ext cx="7364040" cy="2446824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7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17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lb1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'red'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 text=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"  Red    "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lb2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sz="1700" dirty="0" err="1">
                <a:solidFill>
                  <a:srgbClr val="A31515"/>
                </a:solidFill>
                <a:latin typeface="Consolas" panose="020B0609020204030204" pitchFamily="49" charset="0"/>
              </a:rPr>
              <a:t>yellow'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,text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" Yellow "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lb3 = </a:t>
            </a:r>
            <a:r>
              <a:rPr lang="en-US" sz="17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'green'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, text=</a:t>
            </a:r>
            <a:r>
              <a:rPr lang="en-US" sz="1700" dirty="0">
                <a:solidFill>
                  <a:srgbClr val="A31515"/>
                </a:solidFill>
                <a:latin typeface="Consolas" panose="020B0609020204030204" pitchFamily="49" charset="0"/>
              </a:rPr>
              <a:t>" Green  "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lb1.pack()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lb2.pack()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lb3.pack()</a:t>
            </a:r>
          </a:p>
          <a:p>
            <a:r>
              <a:rPr lang="en-US" sz="17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7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sz="1700" dirty="0">
              <a:solidFill>
                <a:srgbClr val="000000"/>
              </a:solidFill>
              <a:latin typeface="+mn-lt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9400" y="4800600"/>
            <a:ext cx="3505200" cy="136473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10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2920585" y="1562100"/>
            <a:ext cx="330283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/>
              <a:t>Pack Geometry Manager</a:t>
            </a:r>
          </a:p>
        </p:txBody>
      </p:sp>
      <p:sp>
        <p:nvSpPr>
          <p:cNvPr id="18" name="מלבן 14"/>
          <p:cNvSpPr>
            <a:spLocks noChangeArrowheads="1"/>
          </p:cNvSpPr>
          <p:nvPr/>
        </p:nvSpPr>
        <p:spPr bwMode="auto">
          <a:xfrm>
            <a:off x="894841" y="2057400"/>
            <a:ext cx="7364040" cy="258532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(root,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'red'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  Red   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lb2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</a:t>
            </a:r>
            <a:r>
              <a:rPr lang="en-US" dirty="0" err="1">
                <a:solidFill>
                  <a:srgbClr val="A31515"/>
                </a:solidFill>
                <a:latin typeface="Consolas" panose="020B0609020204030204" pitchFamily="49" charset="0"/>
              </a:rPr>
              <a:t>yellow'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,text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 Yellow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lb3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.Label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root,bg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'green'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text=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 Green  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lb1.pack(side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lb2.pack(side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lb3.pack(side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dirty="0">
              <a:solidFill>
                <a:srgbClr val="000000"/>
              </a:solidFill>
              <a:latin typeface="+mn-lt"/>
              <a:cs typeface="Courier New" panose="02070309020205020404" pitchFamily="49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7900" y="4711446"/>
            <a:ext cx="4648200" cy="121920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889980" y="6005560"/>
            <a:ext cx="7364040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b="1" dirty="0">
                <a:solidFill>
                  <a:srgbClr val="000000"/>
                </a:solidFill>
                <a:latin typeface="Helvetica" panose="020B0604020202020204" pitchFamily="34" charset="0"/>
              </a:rPr>
              <a:t>side: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 </a:t>
            </a:r>
            <a:r>
              <a:rPr lang="en-US" dirty="0" smtClean="0">
                <a:solidFill>
                  <a:srgbClr val="000000"/>
                </a:solidFill>
                <a:latin typeface="Helvetica" panose="020B0604020202020204" pitchFamily="34" charset="0"/>
              </a:rPr>
              <a:t>TOP </a:t>
            </a:r>
            <a:r>
              <a:rPr lang="en-US" dirty="0">
                <a:solidFill>
                  <a:srgbClr val="000000"/>
                </a:solidFill>
                <a:latin typeface="Helvetica" panose="020B0604020202020204" pitchFamily="34" charset="0"/>
              </a:rPr>
              <a:t>(default), BOTTOM, LEFT, or RIGHT.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54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03900" y="6443663"/>
            <a:ext cx="153620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smtClean="0">
                <a:solidFill>
                  <a:srgbClr val="C0C0C0"/>
                </a:solidFill>
              </a:rPr>
              <a:t>Peymer Anatoly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AE950A7-533A-4435-A6FF-2C6352F0C5AB}" type="slidenum">
              <a:rPr lang="en-US" altLang="en-US"/>
              <a:pPr eaLnBrk="1" hangingPunct="1"/>
              <a:t>6</a:t>
            </a:fld>
            <a:endParaRPr lang="en-US" altLang="en-US"/>
          </a:p>
        </p:txBody>
      </p:sp>
      <p:sp>
        <p:nvSpPr>
          <p:cNvPr id="2052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3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4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2055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Rectangle 16"/>
          <p:cNvSpPr>
            <a:spLocks noChangeArrowheads="1"/>
          </p:cNvSpPr>
          <p:nvPr/>
        </p:nvSpPr>
        <p:spPr bwMode="auto">
          <a:xfrm>
            <a:off x="3266230" y="247650"/>
            <a:ext cx="261443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2059" name="TextBox 25"/>
          <p:cNvSpPr txBox="1">
            <a:spLocks noChangeArrowheads="1"/>
          </p:cNvSpPr>
          <p:nvPr/>
        </p:nvSpPr>
        <p:spPr bwMode="auto">
          <a:xfrm>
            <a:off x="2920585" y="1562100"/>
            <a:ext cx="3302830" cy="369332"/>
          </a:xfrm>
          <a:prstGeom prst="rect">
            <a:avLst/>
          </a:prstGeom>
          <a:solidFill>
            <a:srgbClr val="DDDDD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b="1" dirty="0"/>
              <a:t>Pack Geometry Manager</a:t>
            </a:r>
          </a:p>
        </p:txBody>
      </p:sp>
      <p:sp>
        <p:nvSpPr>
          <p:cNvPr id="17" name="מלבן 13"/>
          <p:cNvSpPr>
            <a:spLocks noChangeArrowheads="1"/>
          </p:cNvSpPr>
          <p:nvPr/>
        </p:nvSpPr>
        <p:spPr bwMode="auto">
          <a:xfrm>
            <a:off x="4620364" y="2545040"/>
            <a:ext cx="3637506" cy="36933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+mj-lt"/>
              </a:rPr>
              <a:t>lb.pack(expand=</a:t>
            </a:r>
            <a:r>
              <a:rPr lang="en-US" dirty="0">
                <a:solidFill>
                  <a:srgbClr val="A31515"/>
                </a:solidFill>
                <a:latin typeface="+mj-lt"/>
              </a:rPr>
              <a:t>"YES"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, fill=</a:t>
            </a:r>
            <a:r>
              <a:rPr lang="en-US" dirty="0">
                <a:solidFill>
                  <a:srgbClr val="A31515"/>
                </a:solidFill>
                <a:latin typeface="+mj-lt"/>
              </a:rPr>
              <a:t>"x"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 )</a:t>
            </a:r>
            <a:endParaRPr lang="he-IL" altLang="en-US" dirty="0">
              <a:latin typeface="+mj-lt"/>
            </a:endParaRPr>
          </a:p>
        </p:txBody>
      </p:sp>
      <p:sp>
        <p:nvSpPr>
          <p:cNvPr id="18" name="מלבן 14"/>
          <p:cNvSpPr>
            <a:spLocks noChangeArrowheads="1"/>
          </p:cNvSpPr>
          <p:nvPr/>
        </p:nvSpPr>
        <p:spPr bwMode="auto">
          <a:xfrm>
            <a:off x="891458" y="2544484"/>
            <a:ext cx="3642137" cy="36933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+mj-lt"/>
              </a:rPr>
              <a:t>lb.pack()</a:t>
            </a:r>
            <a:endParaRPr lang="he-IL" altLang="en-US" dirty="0">
              <a:latin typeface="+mj-lt"/>
            </a:endParaRPr>
          </a:p>
        </p:txBody>
      </p:sp>
      <p:sp>
        <p:nvSpPr>
          <p:cNvPr id="20" name="מלבן 16"/>
          <p:cNvSpPr>
            <a:spLocks noChangeArrowheads="1"/>
          </p:cNvSpPr>
          <p:nvPr/>
        </p:nvSpPr>
        <p:spPr bwMode="auto">
          <a:xfrm>
            <a:off x="885120" y="4267200"/>
            <a:ext cx="3648476" cy="36933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+mj-lt"/>
              </a:rPr>
              <a:t>lb.pack(expand=</a:t>
            </a:r>
            <a:r>
              <a:rPr lang="en-US" dirty="0">
                <a:solidFill>
                  <a:srgbClr val="A31515"/>
                </a:solidFill>
                <a:latin typeface="+mj-lt"/>
              </a:rPr>
              <a:t>"YES"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, fill=</a:t>
            </a:r>
            <a:r>
              <a:rPr lang="en-US" dirty="0">
                <a:solidFill>
                  <a:srgbClr val="A31515"/>
                </a:solidFill>
                <a:latin typeface="+mj-lt"/>
              </a:rPr>
              <a:t>"y"</a:t>
            </a:r>
            <a:r>
              <a:rPr lang="en-US" dirty="0">
                <a:solidFill>
                  <a:srgbClr val="000000"/>
                </a:solidFill>
                <a:latin typeface="+mj-lt"/>
              </a:rPr>
              <a:t> )</a:t>
            </a:r>
            <a:endParaRPr lang="he-IL" altLang="en-US" dirty="0">
              <a:latin typeface="+mj-lt"/>
            </a:endParaRPr>
          </a:p>
        </p:txBody>
      </p:sp>
      <p:sp>
        <p:nvSpPr>
          <p:cNvPr id="22" name="מלבן 18"/>
          <p:cNvSpPr>
            <a:spLocks noChangeArrowheads="1"/>
          </p:cNvSpPr>
          <p:nvPr/>
        </p:nvSpPr>
        <p:spPr bwMode="auto">
          <a:xfrm>
            <a:off x="4685996" y="4243597"/>
            <a:ext cx="3754312" cy="369332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/>
              <a:t>lb.pack</a:t>
            </a:r>
            <a:r>
              <a:rPr lang="en-US" altLang="en-US" dirty="0" smtClean="0"/>
              <a:t>(expand</a:t>
            </a:r>
            <a:r>
              <a:rPr lang="en-US" altLang="en-US" dirty="0"/>
              <a:t>="YES", fill="both" )</a:t>
            </a:r>
            <a:endParaRPr lang="he-IL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5758" y="3157038"/>
            <a:ext cx="2846718" cy="7466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2616" y="3153196"/>
            <a:ext cx="2853484" cy="74845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19200" y="4904644"/>
            <a:ext cx="2852088" cy="14844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26291" y="4895506"/>
            <a:ext cx="2846036" cy="139575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008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1945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BF0CC2D-09AE-40E5-893A-9C300E416BB0}" type="slidenum">
              <a:rPr lang="en-US" altLang="en-US"/>
              <a:pPr eaLnBrk="1" hangingPunct="1"/>
              <a:t>7</a:t>
            </a:fld>
            <a:endParaRPr lang="en-US" altLang="en-US"/>
          </a:p>
        </p:txBody>
      </p:sp>
      <p:sp>
        <p:nvSpPr>
          <p:cNvPr id="1946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946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946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1946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01358" y="1524000"/>
            <a:ext cx="941283" cy="3693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 smtClean="0"/>
              <a:t>Frame.</a:t>
            </a:r>
            <a:endParaRPr 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85120" y="1969610"/>
            <a:ext cx="7373760" cy="64633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The Frame widget is very important for the process of grouping and organizing other widgets.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890249" y="2667000"/>
            <a:ext cx="7373760" cy="3785652"/>
          </a:xfrm>
          <a:prstGeom prst="rect">
            <a:avLst/>
          </a:prstGeom>
          <a:solidFill>
            <a:srgbClr val="FFFFCC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600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frame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(root)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frame.pack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(side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redbutton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(frame, text=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"Red"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"red"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redbutton.pack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(side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greenbutton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(frame, text=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"Brown"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"brown"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greenbutton.pack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(side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bluebutton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.Button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(frame, text=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fg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</a:t>
            </a:r>
            <a:r>
              <a:rPr lang="en-US" sz="1600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bluebutton.pack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(side = </a:t>
            </a:r>
            <a:r>
              <a:rPr lang="en-US" sz="1600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.LEFT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sz="16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920741"/>
            <a:ext cx="3352800" cy="8794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79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65130-8089-4A42-AA1D-7516796C0576}" type="slidenum">
              <a:rPr lang="en-US" altLang="en-US"/>
              <a:pPr eaLnBrk="1" hangingPunct="1"/>
              <a:t>8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Easy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4119" y="2250635"/>
            <a:ext cx="4135762" cy="3932364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2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842305" y="6443663"/>
            <a:ext cx="1459390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 smtClean="0">
                <a:solidFill>
                  <a:srgbClr val="C0C0C0"/>
                </a:solidFill>
              </a:rPr>
              <a:t>Peymer</a:t>
            </a:r>
            <a:r>
              <a:rPr lang="en-US" altLang="en-US" dirty="0" smtClean="0">
                <a:solidFill>
                  <a:srgbClr val="C0C0C0"/>
                </a:solidFill>
              </a:rPr>
              <a:t> Anatoly</a:t>
            </a:r>
          </a:p>
        </p:txBody>
      </p:sp>
      <p:sp>
        <p:nvSpPr>
          <p:cNvPr id="40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C965130-8089-4A42-AA1D-7516796C0576}" type="slidenum">
              <a:rPr lang="en-US" altLang="en-US"/>
              <a:pPr eaLnBrk="1" hangingPunct="1"/>
              <a:t>9</a:t>
            </a:fld>
            <a:endParaRPr lang="en-US" altLang="en-US"/>
          </a:p>
        </p:txBody>
      </p:sp>
      <p:sp>
        <p:nvSpPr>
          <p:cNvPr id="4100" name="AutoShape 13"/>
          <p:cNvSpPr>
            <a:spLocks noChangeArrowheads="1"/>
          </p:cNvSpPr>
          <p:nvPr/>
        </p:nvSpPr>
        <p:spPr bwMode="auto">
          <a:xfrm>
            <a:off x="152400" y="457200"/>
            <a:ext cx="8839200" cy="6248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6699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1" name="Rectangle 10"/>
          <p:cNvSpPr>
            <a:spLocks noChangeArrowheads="1"/>
          </p:cNvSpPr>
          <p:nvPr/>
        </p:nvSpPr>
        <p:spPr bwMode="auto">
          <a:xfrm>
            <a:off x="0" y="152400"/>
            <a:ext cx="8077200" cy="1219200"/>
          </a:xfrm>
          <a:prstGeom prst="rect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7467600" y="152400"/>
            <a:ext cx="1219200" cy="1219200"/>
          </a:xfrm>
          <a:prstGeom prst="ellipse">
            <a:avLst/>
          </a:prstGeom>
          <a:solidFill>
            <a:srgbClr val="6666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he-IL" alt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0" y="1219200"/>
            <a:ext cx="8077200" cy="0"/>
          </a:xfrm>
          <a:prstGeom prst="line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Rectangle 27"/>
          <p:cNvSpPr>
            <a:spLocks noChangeArrowheads="1"/>
          </p:cNvSpPr>
          <p:nvPr/>
        </p:nvSpPr>
        <p:spPr bwMode="auto">
          <a:xfrm>
            <a:off x="914399" y="2438400"/>
            <a:ext cx="7312283" cy="3139321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tkinter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panose="020B060902020403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root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.Tk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f_1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"Yellow"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f_2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"Blue"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f_3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"Green"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f_4 = </a:t>
            </a:r>
            <a:r>
              <a:rPr lang="en-US" dirty="0" err="1">
                <a:solidFill>
                  <a:srgbClr val="6F008A"/>
                </a:solidFill>
                <a:latin typeface="Consolas" panose="020B0609020204030204" pitchFamily="49" charset="0"/>
              </a:rPr>
              <a:t>tk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.Frame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root,width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=50,height=50,bg=</a:t>
            </a:r>
            <a:r>
              <a:rPr lang="en-US" dirty="0">
                <a:solidFill>
                  <a:srgbClr val="A31515"/>
                </a:solidFill>
                <a:latin typeface="Consolas" panose="020B0609020204030204" pitchFamily="49" charset="0"/>
              </a:rPr>
              <a:t>"Red"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f_1.pack()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f_2.pack()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f_3.pack()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f_4.pack()</a:t>
            </a:r>
          </a:p>
          <a:p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root.mainloop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</a:t>
            </a:r>
            <a:endParaRPr lang="en-US" altLang="en-US" dirty="0"/>
          </a:p>
        </p:txBody>
      </p:sp>
      <p:sp>
        <p:nvSpPr>
          <p:cNvPr id="15" name="Rectangle 14"/>
          <p:cNvSpPr/>
          <p:nvPr/>
        </p:nvSpPr>
        <p:spPr>
          <a:xfrm>
            <a:off x="1990346" y="1554734"/>
            <a:ext cx="5160388" cy="369332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Avant Garde"/>
              </a:rPr>
              <a:t>Arrange the widgets according to the picture.</a:t>
            </a:r>
            <a:endParaRPr lang="en-US" b="1" i="0" dirty="0">
              <a:solidFill>
                <a:srgbClr val="333333"/>
              </a:solidFill>
              <a:effectLst/>
              <a:latin typeface="Avant Garde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315200" y="1613401"/>
            <a:ext cx="914400" cy="304800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 smtClean="0">
                <a:solidFill>
                  <a:schemeClr val="tx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Easy</a:t>
            </a:r>
            <a:endParaRPr lang="en-US" sz="1400" b="1" dirty="0">
              <a:solidFill>
                <a:schemeClr val="tx1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3381445" y="228600"/>
            <a:ext cx="238111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 anchorCtr="1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400" b="1" dirty="0" err="1">
                <a:solidFill>
                  <a:schemeClr val="bg1"/>
                </a:solidFill>
              </a:rPr>
              <a:t>Tkinter</a:t>
            </a:r>
            <a:endParaRPr lang="en-US" altLang="en-US" sz="4400" b="1" dirty="0">
              <a:solidFill>
                <a:schemeClr val="bg1"/>
              </a:solidFill>
            </a:endParaRP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50" y="281347"/>
            <a:ext cx="970182" cy="80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85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Introduction1</Template>
  <TotalTime>1901</TotalTime>
  <Words>633</Words>
  <Application>Microsoft Office PowerPoint</Application>
  <PresentationFormat>On-screen Show (4:3)</PresentationFormat>
  <Paragraphs>196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Avant Garde</vt:lpstr>
      <vt:lpstr>Calibri</vt:lpstr>
      <vt:lpstr>Consolas</vt:lpstr>
      <vt:lpstr>Courier New</vt:lpstr>
      <vt:lpstr>David</vt:lpstr>
      <vt:lpstr>Helvetica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Anatoly Peymer</cp:lastModifiedBy>
  <cp:revision>186</cp:revision>
  <dcterms:created xsi:type="dcterms:W3CDTF">2008-08-03T16:05:36Z</dcterms:created>
  <dcterms:modified xsi:type="dcterms:W3CDTF">2018-03-23T06:43:29Z</dcterms:modified>
</cp:coreProperties>
</file>