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3" r:id="rId2"/>
    <p:sldId id="304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9900"/>
    <a:srgbClr val="DDDDDD"/>
    <a:srgbClr val="FFFF99"/>
    <a:srgbClr val="C0C0C0"/>
    <a:srgbClr val="669999"/>
    <a:srgbClr val="6666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54" autoAdjust="0"/>
  </p:normalViewPr>
  <p:slideViewPr>
    <p:cSldViewPr>
      <p:cViewPr varScale="1">
        <p:scale>
          <a:sx n="110" d="100"/>
          <a:sy n="110" d="100"/>
        </p:scale>
        <p:origin x="157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91302-F24E-49F5-9464-3754D9D23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200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767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929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B9370-EB96-4AA5-8EAD-2C301506BC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49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964CA-BAF2-4158-A0CE-568A4BF72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15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3C052-FD46-4E08-A363-9C030F13E2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00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F77E6-A0B6-43A8-BDC2-6469A6F71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87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BE607-C077-402C-BBD4-4F89DD4477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33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9A390-9ED7-4885-B15D-176859F94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13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8F843-58DE-4B35-B1E8-37F49B903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261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19F94-6CEE-48B1-B7D1-3345F5F9D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5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60301-BD2F-44A3-9EFD-01F6BFE36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4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59480-1756-45DC-AFB3-49340FCD6A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5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D80F4-E639-4B0A-9637-E1A00248D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14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457AD6-8D8B-4E63-A8A8-C08EE66047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880710" y="1562100"/>
            <a:ext cx="1382580" cy="36933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 err="1" smtClean="0"/>
              <a:t>Listbox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880105" y="2856595"/>
            <a:ext cx="7373760" cy="313932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tkinter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listbox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Listbox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listbox.pack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item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[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"one"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"two"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"three"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"four"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]: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listbox.insert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(END, item)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endParaRPr lang="en-US" altLang="en-US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85120" y="2123230"/>
            <a:ext cx="73737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The </a:t>
            </a:r>
            <a:r>
              <a:rPr lang="en-US" dirty="0" err="1"/>
              <a:t>Listbox</a:t>
            </a:r>
            <a:r>
              <a:rPr lang="en-US" dirty="0"/>
              <a:t> widget is used to display a list of items from which a user can select a number of items</a:t>
            </a:r>
            <a:endParaRPr lang="en-US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2483" y="3581400"/>
            <a:ext cx="1333500" cy="19240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475631"/>
            <a:ext cx="7315200" cy="500136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6F008A"/>
                </a:solidFill>
                <a:latin typeface="Consolas" panose="020B0609020204030204" pitchFamily="49" charset="0"/>
              </a:rPr>
              <a:t>t</a:t>
            </a:r>
            <a:r>
              <a:rPr lang="en-US" sz="1100" dirty="0" err="1" smtClean="0">
                <a:solidFill>
                  <a:srgbClr val="6F008A"/>
                </a:solidFill>
                <a:latin typeface="Consolas" panose="020B0609020204030204" pitchFamily="49" charset="0"/>
              </a:rPr>
              <a:t>kinter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sz="1100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countrycodes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= (</a:t>
            </a:r>
            <a:r>
              <a:rPr lang="en-US" sz="11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100" dirty="0" err="1">
                <a:solidFill>
                  <a:srgbClr val="A31515"/>
                </a:solidFill>
                <a:latin typeface="Consolas" panose="020B0609020204030204" pitchFamily="49" charset="0"/>
              </a:rPr>
              <a:t>ar</a:t>
            </a:r>
            <a:r>
              <a:rPr lang="en-US" sz="11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100" dirty="0">
                <a:solidFill>
                  <a:srgbClr val="A31515"/>
                </a:solidFill>
                <a:latin typeface="Consolas" panose="020B0609020204030204" pitchFamily="49" charset="0"/>
              </a:rPr>
              <a:t>'au'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100" dirty="0">
                <a:solidFill>
                  <a:srgbClr val="A31515"/>
                </a:solidFill>
                <a:latin typeface="Consolas" panose="020B0609020204030204" pitchFamily="49" charset="0"/>
              </a:rPr>
              <a:t>'be'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countrynames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= (</a:t>
            </a:r>
            <a:r>
              <a:rPr lang="en-US" sz="1100" dirty="0">
                <a:solidFill>
                  <a:srgbClr val="A31515"/>
                </a:solidFill>
                <a:latin typeface="Consolas" panose="020B0609020204030204" pitchFamily="49" charset="0"/>
              </a:rPr>
              <a:t>'Argentina'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100" dirty="0">
                <a:solidFill>
                  <a:srgbClr val="A31515"/>
                </a:solidFill>
                <a:latin typeface="Consolas" panose="020B0609020204030204" pitchFamily="49" charset="0"/>
              </a:rPr>
              <a:t>'Australia'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100" dirty="0">
                <a:solidFill>
                  <a:srgbClr val="A31515"/>
                </a:solidFill>
                <a:latin typeface="Consolas" panose="020B0609020204030204" pitchFamily="49" charset="0"/>
              </a:rPr>
              <a:t>'Belgium'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cnames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100" dirty="0" err="1">
                <a:solidFill>
                  <a:srgbClr val="2B91AF"/>
                </a:solidFill>
                <a:latin typeface="Consolas" panose="020B0609020204030204" pitchFamily="49" charset="0"/>
              </a:rPr>
              <a:t>StringVar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(value=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countrynames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fr-FR" sz="1100" dirty="0">
                <a:solidFill>
                  <a:srgbClr val="000000"/>
                </a:solidFill>
                <a:latin typeface="Consolas" panose="020B0609020204030204" pitchFamily="49" charset="0"/>
              </a:rPr>
              <a:t>populations = {</a:t>
            </a:r>
            <a:r>
              <a:rPr lang="fr-FR" sz="1100" dirty="0">
                <a:solidFill>
                  <a:srgbClr val="A31515"/>
                </a:solidFill>
                <a:latin typeface="Consolas" panose="020B0609020204030204" pitchFamily="49" charset="0"/>
              </a:rPr>
              <a:t>'ar'</a:t>
            </a:r>
            <a:r>
              <a:rPr lang="fr-FR" sz="1100" dirty="0">
                <a:solidFill>
                  <a:srgbClr val="000000"/>
                </a:solidFill>
                <a:latin typeface="Consolas" panose="020B0609020204030204" pitchFamily="49" charset="0"/>
              </a:rPr>
              <a:t>:41000000, </a:t>
            </a:r>
            <a:r>
              <a:rPr lang="fr-FR" sz="1100" dirty="0">
                <a:solidFill>
                  <a:srgbClr val="A31515"/>
                </a:solidFill>
                <a:latin typeface="Consolas" panose="020B0609020204030204" pitchFamily="49" charset="0"/>
              </a:rPr>
              <a:t>'au'</a:t>
            </a:r>
            <a:r>
              <a:rPr lang="fr-FR" sz="1100" dirty="0">
                <a:solidFill>
                  <a:srgbClr val="000000"/>
                </a:solidFill>
                <a:latin typeface="Consolas" panose="020B0609020204030204" pitchFamily="49" charset="0"/>
              </a:rPr>
              <a:t>:21179211, </a:t>
            </a:r>
            <a:r>
              <a:rPr lang="fr-FR" sz="1100" dirty="0">
                <a:solidFill>
                  <a:srgbClr val="A31515"/>
                </a:solidFill>
                <a:latin typeface="Consolas" panose="020B0609020204030204" pitchFamily="49" charset="0"/>
              </a:rPr>
              <a:t>'be'</a:t>
            </a:r>
            <a:r>
              <a:rPr lang="fr-FR" sz="1100" dirty="0">
                <a:solidFill>
                  <a:srgbClr val="000000"/>
                </a:solidFill>
                <a:latin typeface="Consolas" panose="020B0609020204030204" pitchFamily="49" charset="0"/>
              </a:rPr>
              <a:t>:10584534}</a:t>
            </a:r>
          </a:p>
          <a:p>
            <a:endParaRPr lang="en-US" sz="1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statusmsg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100" dirty="0" err="1">
                <a:solidFill>
                  <a:srgbClr val="2B91AF"/>
                </a:solidFill>
                <a:latin typeface="Consolas" panose="020B0609020204030204" pitchFamily="49" charset="0"/>
              </a:rPr>
              <a:t>StringVar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sz="1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1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showPopulation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args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idxs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lbox.curselection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len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idxs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)==1: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idx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idxs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[0])</a:t>
            </a:r>
          </a:p>
          <a:p>
            <a:endParaRPr lang="en-US" sz="1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       code =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countrycodes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idx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       name =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countrynames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idx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popn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= populations[code]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statusmsg.set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>
                <a:solidFill>
                  <a:srgbClr val="A31515"/>
                </a:solidFill>
                <a:latin typeface="Consolas" panose="020B0609020204030204" pitchFamily="49" charset="0"/>
              </a:rPr>
              <a:t>"The population of %s (%s) is %d"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% (name, code,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popn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endParaRPr lang="en-US" sz="1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c = </a:t>
            </a:r>
            <a:r>
              <a:rPr lang="en-US" sz="1100" dirty="0">
                <a:solidFill>
                  <a:srgbClr val="2B91AF"/>
                </a:solidFill>
                <a:latin typeface="Consolas" panose="020B0609020204030204" pitchFamily="49" charset="0"/>
              </a:rPr>
              <a:t>Frame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(root)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c.grid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(column=0, row=0)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lbox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100" dirty="0" err="1">
                <a:solidFill>
                  <a:srgbClr val="2B91AF"/>
                </a:solidFill>
                <a:latin typeface="Consolas" panose="020B0609020204030204" pitchFamily="49" charset="0"/>
              </a:rPr>
              <a:t>Listbox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(c,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listvariable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cnames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, height=3)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status = </a:t>
            </a:r>
            <a:r>
              <a:rPr lang="en-US" sz="1100" dirty="0">
                <a:solidFill>
                  <a:srgbClr val="2B91AF"/>
                </a:solidFill>
                <a:latin typeface="Consolas" panose="020B0609020204030204" pitchFamily="49" charset="0"/>
              </a:rPr>
              <a:t>Label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(c,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textvariable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statusmsg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lbox.grid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(column=0, row=0)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lbox.bind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>
                <a:solidFill>
                  <a:srgbClr val="A31515"/>
                </a:solidFill>
                <a:latin typeface="Consolas" panose="020B0609020204030204" pitchFamily="49" charset="0"/>
              </a:rPr>
              <a:t>'&lt;&lt;</a:t>
            </a:r>
            <a:r>
              <a:rPr lang="en-US" sz="1100" dirty="0" err="1">
                <a:solidFill>
                  <a:srgbClr val="A31515"/>
                </a:solidFill>
                <a:latin typeface="Consolas" panose="020B0609020204030204" pitchFamily="49" charset="0"/>
              </a:rPr>
              <a:t>ListboxSelect</a:t>
            </a:r>
            <a:r>
              <a:rPr lang="en-US" sz="1100" dirty="0">
                <a:solidFill>
                  <a:srgbClr val="A31515"/>
                </a:solidFill>
                <a:latin typeface="Consolas" panose="020B0609020204030204" pitchFamily="49" charset="0"/>
              </a:rPr>
              <a:t>&gt;&gt;'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showPopulation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status.grid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(column=0, row=4)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lbox.selection_set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(0)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showPopulation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1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6660" y="2743200"/>
            <a:ext cx="3048000" cy="13116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9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1847</TotalTime>
  <Words>216</Words>
  <Application>Microsoft Office PowerPoint</Application>
  <PresentationFormat>On-screen Show (4:3)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Consolas</vt:lpstr>
      <vt:lpstr>Default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189</cp:revision>
  <dcterms:created xsi:type="dcterms:W3CDTF">2008-08-03T16:05:36Z</dcterms:created>
  <dcterms:modified xsi:type="dcterms:W3CDTF">2018-03-23T09:29:54Z</dcterms:modified>
</cp:coreProperties>
</file>